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4" r:id="rId2"/>
    <p:sldId id="302" r:id="rId3"/>
    <p:sldId id="284" r:id="rId4"/>
    <p:sldId id="303" r:id="rId5"/>
    <p:sldId id="285" r:id="rId6"/>
    <p:sldId id="266" r:id="rId7"/>
    <p:sldId id="279" r:id="rId8"/>
    <p:sldId id="296" r:id="rId9"/>
    <p:sldId id="269" r:id="rId10"/>
    <p:sldId id="262" r:id="rId11"/>
    <p:sldId id="280" r:id="rId12"/>
    <p:sldId id="273" r:id="rId13"/>
    <p:sldId id="282" r:id="rId14"/>
    <p:sldId id="298" r:id="rId15"/>
    <p:sldId id="270" r:id="rId16"/>
    <p:sldId id="260" r:id="rId17"/>
    <p:sldId id="289" r:id="rId18"/>
    <p:sldId id="294" r:id="rId19"/>
    <p:sldId id="271" r:id="rId20"/>
    <p:sldId id="278" r:id="rId21"/>
    <p:sldId id="292" r:id="rId22"/>
    <p:sldId id="300" r:id="rId23"/>
    <p:sldId id="274" r:id="rId24"/>
    <p:sldId id="286" r:id="rId25"/>
    <p:sldId id="287" r:id="rId26"/>
    <p:sldId id="301" r:id="rId27"/>
    <p:sldId id="288" r:id="rId28"/>
    <p:sldId id="299" r:id="rId29"/>
    <p:sldId id="277"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resola Outi" initials="AO"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618" autoAdjust="0"/>
  </p:normalViewPr>
  <p:slideViewPr>
    <p:cSldViewPr snapToGrid="0">
      <p:cViewPr varScale="1">
        <p:scale>
          <a:sx n="40" d="100"/>
          <a:sy n="40" d="100"/>
        </p:scale>
        <p:origin x="1684" y="48"/>
      </p:cViewPr>
      <p:guideLst>
        <p:guide orient="horz" pos="2160"/>
        <p:guide pos="3840"/>
      </p:guideLst>
    </p:cSldViewPr>
  </p:slideViewPr>
  <p:notesTextViewPr>
    <p:cViewPr>
      <p:scale>
        <a:sx n="1" d="1"/>
        <a:sy n="1" d="1"/>
      </p:scale>
      <p:origin x="0" y="0"/>
    </p:cViewPr>
  </p:notesTextViewPr>
  <p:sorterViewPr>
    <p:cViewPr>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iku.fi/site/assets/files/1731/liikuntasuositus-kirja7-18-v__kevyt_08.pdf" TargetMode="External"/><Relationship Id="rId1" Type="http://schemas.openxmlformats.org/officeDocument/2006/relationships/hyperlink" Target="https://www.kasvaurheilijaksi.fi/" TargetMode="Externa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kasvaurheilijaksi.fi/" TargetMode="External"/><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hyperlink" Target="https://www.liiku.fi/site/assets/files/1731/liikuntasuositus-kirja7-18-v__kevyt_08.pdf" TargetMode="External"/><Relationship Id="rId5" Type="http://schemas.openxmlformats.org/officeDocument/2006/relationships/image" Target="../media/image15.sv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4747792-C81D-466C-BE80-0DFFDA63512F}"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407EEBC5-5C32-4464-BD8D-757C574C7936}">
      <dgm:prSet/>
      <dgm:spPr/>
      <dgm:t>
        <a:bodyPr/>
        <a:lstStyle/>
        <a:p>
          <a:r>
            <a:rPr lang="fi-FI">
              <a:hlinkClick xmlns:r="http://schemas.openxmlformats.org/officeDocument/2006/relationships" r:id="rId1"/>
            </a:rPr>
            <a:t>https://www.kasvaurheilijaksi.fi/</a:t>
          </a:r>
          <a:r>
            <a:rPr lang="fi-FI"/>
            <a:t> </a:t>
          </a:r>
          <a:endParaRPr lang="en-US"/>
        </a:p>
      </dgm:t>
    </dgm:pt>
    <dgm:pt modelId="{ECE7D422-B2D8-467C-863B-F4282BB2551C}" type="parTrans" cxnId="{5961A6F0-0ECE-4B4B-B9B0-96574EE66583}">
      <dgm:prSet/>
      <dgm:spPr/>
      <dgm:t>
        <a:bodyPr/>
        <a:lstStyle/>
        <a:p>
          <a:endParaRPr lang="en-US"/>
        </a:p>
      </dgm:t>
    </dgm:pt>
    <dgm:pt modelId="{BD2EAC22-95ED-4A50-BC31-CD93895B731B}" type="sibTrans" cxnId="{5961A6F0-0ECE-4B4B-B9B0-96574EE66583}">
      <dgm:prSet/>
      <dgm:spPr/>
      <dgm:t>
        <a:bodyPr/>
        <a:lstStyle/>
        <a:p>
          <a:endParaRPr lang="en-US"/>
        </a:p>
      </dgm:t>
    </dgm:pt>
    <dgm:pt modelId="{99305B42-9430-4976-A1FF-3CAB256141F6}">
      <dgm:prSet/>
      <dgm:spPr/>
      <dgm:t>
        <a:bodyPr/>
        <a:lstStyle/>
        <a:p>
          <a:r>
            <a:rPr lang="fi-FI">
              <a:hlinkClick xmlns:r="http://schemas.openxmlformats.org/officeDocument/2006/relationships" r:id="rId2"/>
            </a:rPr>
            <a:t>https://www.liiku.fi/site/assets/files/1731/liikuntasuositus-kirja7-18-v__kevyt_08.pdf</a:t>
          </a:r>
          <a:r>
            <a:rPr lang="fi-FI"/>
            <a:t> </a:t>
          </a:r>
          <a:endParaRPr lang="en-US"/>
        </a:p>
      </dgm:t>
    </dgm:pt>
    <dgm:pt modelId="{82D4B20A-04DC-4ECB-8858-13F8A783E99C}" type="parTrans" cxnId="{C1912C27-7083-4C5F-810E-3F228602976A}">
      <dgm:prSet/>
      <dgm:spPr/>
      <dgm:t>
        <a:bodyPr/>
        <a:lstStyle/>
        <a:p>
          <a:endParaRPr lang="en-US"/>
        </a:p>
      </dgm:t>
    </dgm:pt>
    <dgm:pt modelId="{509920B6-A70D-4372-AE67-23B1045521BE}" type="sibTrans" cxnId="{C1912C27-7083-4C5F-810E-3F228602976A}">
      <dgm:prSet/>
      <dgm:spPr/>
      <dgm:t>
        <a:bodyPr/>
        <a:lstStyle/>
        <a:p>
          <a:endParaRPr lang="en-US"/>
        </a:p>
      </dgm:t>
    </dgm:pt>
    <dgm:pt modelId="{F2B06023-450A-47D8-B58A-3B1772E20321}" type="pres">
      <dgm:prSet presAssocID="{14747792-C81D-466C-BE80-0DFFDA63512F}" presName="root" presStyleCnt="0">
        <dgm:presLayoutVars>
          <dgm:dir/>
          <dgm:resizeHandles val="exact"/>
        </dgm:presLayoutVars>
      </dgm:prSet>
      <dgm:spPr/>
    </dgm:pt>
    <dgm:pt modelId="{675A56B0-17B4-4106-97E9-4E46E458076E}" type="pres">
      <dgm:prSet presAssocID="{407EEBC5-5C32-4464-BD8D-757C574C7936}" presName="compNode" presStyleCnt="0"/>
      <dgm:spPr/>
    </dgm:pt>
    <dgm:pt modelId="{F5ED02D9-8934-491D-8F85-C1A0C346C9FF}" type="pres">
      <dgm:prSet presAssocID="{407EEBC5-5C32-4464-BD8D-757C574C7936}" presName="bgRect" presStyleLbl="bgShp" presStyleIdx="0" presStyleCnt="2"/>
      <dgm:spPr/>
    </dgm:pt>
    <dgm:pt modelId="{0E9CED97-B01D-449A-85E4-3E72761B85A0}" type="pres">
      <dgm:prSet presAssocID="{407EEBC5-5C32-4464-BD8D-757C574C7936}"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F465A1B2-FA63-41B7-A332-5BC8B0AD2FFD}" type="pres">
      <dgm:prSet presAssocID="{407EEBC5-5C32-4464-BD8D-757C574C7936}" presName="spaceRect" presStyleCnt="0"/>
      <dgm:spPr/>
    </dgm:pt>
    <dgm:pt modelId="{81E0EFBF-8DED-4480-9054-0763D56AE91E}" type="pres">
      <dgm:prSet presAssocID="{407EEBC5-5C32-4464-BD8D-757C574C7936}" presName="parTx" presStyleLbl="revTx" presStyleIdx="0" presStyleCnt="2">
        <dgm:presLayoutVars>
          <dgm:chMax val="0"/>
          <dgm:chPref val="0"/>
        </dgm:presLayoutVars>
      </dgm:prSet>
      <dgm:spPr/>
    </dgm:pt>
    <dgm:pt modelId="{143ECF3D-BD93-49DB-9F2C-5862A876D639}" type="pres">
      <dgm:prSet presAssocID="{BD2EAC22-95ED-4A50-BC31-CD93895B731B}" presName="sibTrans" presStyleCnt="0"/>
      <dgm:spPr/>
    </dgm:pt>
    <dgm:pt modelId="{EA2AD49A-671A-4F00-AC98-7E4C09ED229C}" type="pres">
      <dgm:prSet presAssocID="{99305B42-9430-4976-A1FF-3CAB256141F6}" presName="compNode" presStyleCnt="0"/>
      <dgm:spPr/>
    </dgm:pt>
    <dgm:pt modelId="{10720C49-0CC3-4502-92E1-7F1EF081E92F}" type="pres">
      <dgm:prSet presAssocID="{99305B42-9430-4976-A1FF-3CAB256141F6}" presName="bgRect" presStyleLbl="bgShp" presStyleIdx="1" presStyleCnt="2"/>
      <dgm:spPr/>
    </dgm:pt>
    <dgm:pt modelId="{960E6301-E0D3-4AD5-9498-C97823AABE51}" type="pres">
      <dgm:prSet presAssocID="{99305B42-9430-4976-A1FF-3CAB256141F6}"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with pin"/>
        </a:ext>
      </dgm:extLst>
    </dgm:pt>
    <dgm:pt modelId="{E8CF57C0-5348-4DA9-B596-B3C574FDA7C7}" type="pres">
      <dgm:prSet presAssocID="{99305B42-9430-4976-A1FF-3CAB256141F6}" presName="spaceRect" presStyleCnt="0"/>
      <dgm:spPr/>
    </dgm:pt>
    <dgm:pt modelId="{A03FDBF6-50BE-4C66-A390-D145D80D8BF9}" type="pres">
      <dgm:prSet presAssocID="{99305B42-9430-4976-A1FF-3CAB256141F6}" presName="parTx" presStyleLbl="revTx" presStyleIdx="1" presStyleCnt="2">
        <dgm:presLayoutVars>
          <dgm:chMax val="0"/>
          <dgm:chPref val="0"/>
        </dgm:presLayoutVars>
      </dgm:prSet>
      <dgm:spPr/>
    </dgm:pt>
  </dgm:ptLst>
  <dgm:cxnLst>
    <dgm:cxn modelId="{C1912C27-7083-4C5F-810E-3F228602976A}" srcId="{14747792-C81D-466C-BE80-0DFFDA63512F}" destId="{99305B42-9430-4976-A1FF-3CAB256141F6}" srcOrd="1" destOrd="0" parTransId="{82D4B20A-04DC-4ECB-8858-13F8A783E99C}" sibTransId="{509920B6-A70D-4372-AE67-23B1045521BE}"/>
    <dgm:cxn modelId="{2186CC9E-5896-4C2D-B6BF-A8ADC6FB714D}" type="presOf" srcId="{14747792-C81D-466C-BE80-0DFFDA63512F}" destId="{F2B06023-450A-47D8-B58A-3B1772E20321}" srcOrd="0" destOrd="0" presId="urn:microsoft.com/office/officeart/2018/2/layout/IconVerticalSolidList"/>
    <dgm:cxn modelId="{E511A1C4-E93C-406F-9F29-87BED4198BF8}" type="presOf" srcId="{99305B42-9430-4976-A1FF-3CAB256141F6}" destId="{A03FDBF6-50BE-4C66-A390-D145D80D8BF9}" srcOrd="0" destOrd="0" presId="urn:microsoft.com/office/officeart/2018/2/layout/IconVerticalSolidList"/>
    <dgm:cxn modelId="{1917A1E9-D610-4C1B-90F3-C2072A918DBF}" type="presOf" srcId="{407EEBC5-5C32-4464-BD8D-757C574C7936}" destId="{81E0EFBF-8DED-4480-9054-0763D56AE91E}" srcOrd="0" destOrd="0" presId="urn:microsoft.com/office/officeart/2018/2/layout/IconVerticalSolidList"/>
    <dgm:cxn modelId="{5961A6F0-0ECE-4B4B-B9B0-96574EE66583}" srcId="{14747792-C81D-466C-BE80-0DFFDA63512F}" destId="{407EEBC5-5C32-4464-BD8D-757C574C7936}" srcOrd="0" destOrd="0" parTransId="{ECE7D422-B2D8-467C-863B-F4282BB2551C}" sibTransId="{BD2EAC22-95ED-4A50-BC31-CD93895B731B}"/>
    <dgm:cxn modelId="{6FE6333C-59B1-4771-8CE3-4D8A0582A885}" type="presParOf" srcId="{F2B06023-450A-47D8-B58A-3B1772E20321}" destId="{675A56B0-17B4-4106-97E9-4E46E458076E}" srcOrd="0" destOrd="0" presId="urn:microsoft.com/office/officeart/2018/2/layout/IconVerticalSolidList"/>
    <dgm:cxn modelId="{4DA97767-1F29-460E-B4F2-3ECFB97A779B}" type="presParOf" srcId="{675A56B0-17B4-4106-97E9-4E46E458076E}" destId="{F5ED02D9-8934-491D-8F85-C1A0C346C9FF}" srcOrd="0" destOrd="0" presId="urn:microsoft.com/office/officeart/2018/2/layout/IconVerticalSolidList"/>
    <dgm:cxn modelId="{225A9E11-71E9-4C4F-89F6-EB4204B9176C}" type="presParOf" srcId="{675A56B0-17B4-4106-97E9-4E46E458076E}" destId="{0E9CED97-B01D-449A-85E4-3E72761B85A0}" srcOrd="1" destOrd="0" presId="urn:microsoft.com/office/officeart/2018/2/layout/IconVerticalSolidList"/>
    <dgm:cxn modelId="{B851F602-1D07-481C-A06B-AE4FC70B5EC8}" type="presParOf" srcId="{675A56B0-17B4-4106-97E9-4E46E458076E}" destId="{F465A1B2-FA63-41B7-A332-5BC8B0AD2FFD}" srcOrd="2" destOrd="0" presId="urn:microsoft.com/office/officeart/2018/2/layout/IconVerticalSolidList"/>
    <dgm:cxn modelId="{FC5B3ACE-2F9E-462A-9522-414BD037726B}" type="presParOf" srcId="{675A56B0-17B4-4106-97E9-4E46E458076E}" destId="{81E0EFBF-8DED-4480-9054-0763D56AE91E}" srcOrd="3" destOrd="0" presId="urn:microsoft.com/office/officeart/2018/2/layout/IconVerticalSolidList"/>
    <dgm:cxn modelId="{77125C1A-0E6C-4621-A928-7F7643AFAE8B}" type="presParOf" srcId="{F2B06023-450A-47D8-B58A-3B1772E20321}" destId="{143ECF3D-BD93-49DB-9F2C-5862A876D639}" srcOrd="1" destOrd="0" presId="urn:microsoft.com/office/officeart/2018/2/layout/IconVerticalSolidList"/>
    <dgm:cxn modelId="{F2C41BA5-B90B-4B90-A3F7-35869DF7722A}" type="presParOf" srcId="{F2B06023-450A-47D8-B58A-3B1772E20321}" destId="{EA2AD49A-671A-4F00-AC98-7E4C09ED229C}" srcOrd="2" destOrd="0" presId="urn:microsoft.com/office/officeart/2018/2/layout/IconVerticalSolidList"/>
    <dgm:cxn modelId="{B7D0E4DA-2F35-4B82-9FBE-C0D68B85D3A7}" type="presParOf" srcId="{EA2AD49A-671A-4F00-AC98-7E4C09ED229C}" destId="{10720C49-0CC3-4502-92E1-7F1EF081E92F}" srcOrd="0" destOrd="0" presId="urn:microsoft.com/office/officeart/2018/2/layout/IconVerticalSolidList"/>
    <dgm:cxn modelId="{9338062A-8CEC-4B28-9D67-AE720F9C37FE}" type="presParOf" srcId="{EA2AD49A-671A-4F00-AC98-7E4C09ED229C}" destId="{960E6301-E0D3-4AD5-9498-C97823AABE51}" srcOrd="1" destOrd="0" presId="urn:microsoft.com/office/officeart/2018/2/layout/IconVerticalSolidList"/>
    <dgm:cxn modelId="{1EA11659-4551-4C0D-AAE2-415B53FF998D}" type="presParOf" srcId="{EA2AD49A-671A-4F00-AC98-7E4C09ED229C}" destId="{E8CF57C0-5348-4DA9-B596-B3C574FDA7C7}" srcOrd="2" destOrd="0" presId="urn:microsoft.com/office/officeart/2018/2/layout/IconVerticalSolidList"/>
    <dgm:cxn modelId="{895AB989-853C-4E90-A226-DE40B2212B7B}" type="presParOf" srcId="{EA2AD49A-671A-4F00-AC98-7E4C09ED229C}" destId="{A03FDBF6-50BE-4C66-A390-D145D80D8B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D02D9-8934-491D-8F85-C1A0C346C9FF}">
      <dsp:nvSpPr>
        <dsp:cNvPr id="0" name=""/>
        <dsp:cNvSpPr/>
      </dsp:nvSpPr>
      <dsp:spPr>
        <a:xfrm>
          <a:off x="0" y="735264"/>
          <a:ext cx="7315200" cy="13574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E9CED97-B01D-449A-85E4-3E72761B85A0}">
      <dsp:nvSpPr>
        <dsp:cNvPr id="0" name=""/>
        <dsp:cNvSpPr/>
      </dsp:nvSpPr>
      <dsp:spPr>
        <a:xfrm>
          <a:off x="410617" y="1040682"/>
          <a:ext cx="746576" cy="746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1E0EFBF-8DED-4480-9054-0763D56AE91E}">
      <dsp:nvSpPr>
        <dsp:cNvPr id="0" name=""/>
        <dsp:cNvSpPr/>
      </dsp:nvSpPr>
      <dsp:spPr>
        <a:xfrm>
          <a:off x="1567810" y="735264"/>
          <a:ext cx="5747389" cy="135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59" tIns="143659" rIns="143659" bIns="143659" numCol="1" spcCol="1270" anchor="ctr" anchorCtr="0">
          <a:noAutofit/>
        </a:bodyPr>
        <a:lstStyle/>
        <a:p>
          <a:pPr marL="0" lvl="0" indent="0" algn="l" defTabSz="711200">
            <a:lnSpc>
              <a:spcPct val="90000"/>
            </a:lnSpc>
            <a:spcBef>
              <a:spcPct val="0"/>
            </a:spcBef>
            <a:spcAft>
              <a:spcPct val="35000"/>
            </a:spcAft>
            <a:buNone/>
          </a:pPr>
          <a:r>
            <a:rPr lang="fi-FI" sz="1600" kern="1200">
              <a:hlinkClick xmlns:r="http://schemas.openxmlformats.org/officeDocument/2006/relationships" r:id="rId3"/>
            </a:rPr>
            <a:t>https://www.kasvaurheilijaksi.fi/</a:t>
          </a:r>
          <a:r>
            <a:rPr lang="fi-FI" sz="1600" kern="1200"/>
            <a:t> </a:t>
          </a:r>
          <a:endParaRPr lang="en-US" sz="1600" kern="1200"/>
        </a:p>
      </dsp:txBody>
      <dsp:txXfrm>
        <a:off x="1567810" y="735264"/>
        <a:ext cx="5747389" cy="1357411"/>
      </dsp:txXfrm>
    </dsp:sp>
    <dsp:sp modelId="{10720C49-0CC3-4502-92E1-7F1EF081E92F}">
      <dsp:nvSpPr>
        <dsp:cNvPr id="0" name=""/>
        <dsp:cNvSpPr/>
      </dsp:nvSpPr>
      <dsp:spPr>
        <a:xfrm>
          <a:off x="0" y="2432029"/>
          <a:ext cx="7315200" cy="13574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0E6301-E0D3-4AD5-9498-C97823AABE51}">
      <dsp:nvSpPr>
        <dsp:cNvPr id="0" name=""/>
        <dsp:cNvSpPr/>
      </dsp:nvSpPr>
      <dsp:spPr>
        <a:xfrm>
          <a:off x="410617" y="2737447"/>
          <a:ext cx="746576" cy="74657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03FDBF6-50BE-4C66-A390-D145D80D8BF9}">
      <dsp:nvSpPr>
        <dsp:cNvPr id="0" name=""/>
        <dsp:cNvSpPr/>
      </dsp:nvSpPr>
      <dsp:spPr>
        <a:xfrm>
          <a:off x="1567810" y="2432029"/>
          <a:ext cx="5747389" cy="135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59" tIns="143659" rIns="143659" bIns="143659" numCol="1" spcCol="1270" anchor="ctr" anchorCtr="0">
          <a:noAutofit/>
        </a:bodyPr>
        <a:lstStyle/>
        <a:p>
          <a:pPr marL="0" lvl="0" indent="0" algn="l" defTabSz="711200">
            <a:lnSpc>
              <a:spcPct val="90000"/>
            </a:lnSpc>
            <a:spcBef>
              <a:spcPct val="0"/>
            </a:spcBef>
            <a:spcAft>
              <a:spcPct val="35000"/>
            </a:spcAft>
            <a:buNone/>
          </a:pPr>
          <a:r>
            <a:rPr lang="fi-FI" sz="1600" kern="1200">
              <a:hlinkClick xmlns:r="http://schemas.openxmlformats.org/officeDocument/2006/relationships" r:id="rId6"/>
            </a:rPr>
            <a:t>https://www.liiku.fi/site/assets/files/1731/liikuntasuositus-kirja7-18-v__kevyt_08.pdf</a:t>
          </a:r>
          <a:r>
            <a:rPr lang="fi-FI" sz="1600" kern="1200"/>
            <a:t> </a:t>
          </a:r>
          <a:endParaRPr lang="en-US" sz="1600" kern="1200"/>
        </a:p>
      </dsp:txBody>
      <dsp:txXfrm>
        <a:off x="1567810" y="2432029"/>
        <a:ext cx="5747389" cy="13574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0C938-6F26-4AC3-8A0F-0513E8FCEA03}" type="datetimeFigureOut">
              <a:rPr lang="fi-FI" smtClean="0"/>
              <a:t>22.2.2019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644AE-92A7-4110-9D9E-3460F3E2B69B}" type="slidenum">
              <a:rPr lang="fi-FI" smtClean="0"/>
              <a:t>‹#›</a:t>
            </a:fld>
            <a:endParaRPr lang="fi-FI"/>
          </a:p>
        </p:txBody>
      </p:sp>
    </p:spTree>
    <p:extLst>
      <p:ext uri="{BB962C8B-B14F-4D97-AF65-F5344CB8AC3E}">
        <p14:creationId xmlns:p14="http://schemas.microsoft.com/office/powerpoint/2010/main" val="187281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Ampumaurheiluseura määrittelee itse nuorisotoiminnan tavoitteet. Esimerkkejä seurojen tavoitteista: </a:t>
            </a:r>
          </a:p>
          <a:p>
            <a:pPr marL="171450" indent="-171450">
              <a:buFontTx/>
              <a:buChar char="-"/>
            </a:pPr>
            <a:r>
              <a:rPr lang="fi-FI" sz="1200" b="0" i="0" u="none" strike="noStrike" kern="1200" baseline="0" dirty="0">
                <a:solidFill>
                  <a:schemeClr val="tx1"/>
                </a:solidFill>
                <a:latin typeface="+mn-lt"/>
                <a:ea typeface="+mn-ea"/>
                <a:cs typeface="+mn-cs"/>
              </a:rPr>
              <a:t>Tarjota ampumaurheilutoimintaa paikkakunnalla </a:t>
            </a:r>
          </a:p>
          <a:p>
            <a:pPr marL="171450" indent="-171450">
              <a:buFontTx/>
              <a:buChar char="-"/>
            </a:pPr>
            <a:r>
              <a:rPr lang="fi-FI" sz="1200" b="0" i="0" u="none" strike="noStrike" kern="1200" baseline="0" dirty="0">
                <a:solidFill>
                  <a:schemeClr val="tx1"/>
                </a:solidFill>
                <a:latin typeface="+mn-lt"/>
                <a:ea typeface="+mn-ea"/>
                <a:cs typeface="+mn-cs"/>
              </a:rPr>
              <a:t>Hyvää ampumaurheilun opetusta </a:t>
            </a:r>
          </a:p>
          <a:p>
            <a:pPr marL="171450" indent="-171450">
              <a:buFontTx/>
              <a:buChar char="-"/>
            </a:pPr>
            <a:r>
              <a:rPr lang="fi-FI" sz="1200" b="0" i="0" u="none" strike="noStrike" kern="1200" baseline="0" dirty="0">
                <a:solidFill>
                  <a:schemeClr val="tx1"/>
                </a:solidFill>
                <a:latin typeface="+mn-lt"/>
                <a:ea typeface="+mn-ea"/>
                <a:cs typeface="+mn-cs"/>
              </a:rPr>
              <a:t>Iloinen ampumaurheiluilmapiiri </a:t>
            </a:r>
          </a:p>
          <a:p>
            <a:pPr marL="171450" indent="-171450">
              <a:buFontTx/>
              <a:buChar char="-"/>
            </a:pPr>
            <a:r>
              <a:rPr lang="fi-FI" sz="1200" b="0" i="0" u="none" strike="noStrike" kern="1200" baseline="0" dirty="0">
                <a:solidFill>
                  <a:schemeClr val="tx1"/>
                </a:solidFill>
                <a:latin typeface="+mn-lt"/>
                <a:ea typeface="+mn-ea"/>
                <a:cs typeface="+mn-cs"/>
              </a:rPr>
              <a:t>Mahdollisuus edetä kilpa-ampujana ja harrastaa lajia omalla tasollaan </a:t>
            </a:r>
          </a:p>
          <a:p>
            <a:pPr marL="171450" indent="-171450">
              <a:buFontTx/>
              <a:buChar char="-"/>
            </a:pPr>
            <a:r>
              <a:rPr lang="fi-FI" sz="1200" b="0" i="0" u="none" strike="noStrike" kern="1200" baseline="0" dirty="0">
                <a:solidFill>
                  <a:schemeClr val="tx1"/>
                </a:solidFill>
                <a:latin typeface="+mn-lt"/>
                <a:ea typeface="+mn-ea"/>
                <a:cs typeface="+mn-cs"/>
              </a:rPr>
              <a:t>Eri tasoryhmiä </a:t>
            </a:r>
          </a:p>
          <a:p>
            <a:pPr marL="171450" indent="-171450">
              <a:buFontTx/>
              <a:buChar char="-"/>
            </a:pPr>
            <a:r>
              <a:rPr lang="fi-FI" sz="1200" b="0" i="0" u="none" strike="noStrike" kern="1200" baseline="0" dirty="0">
                <a:solidFill>
                  <a:schemeClr val="tx1"/>
                </a:solidFill>
                <a:latin typeface="+mn-lt"/>
                <a:ea typeface="+mn-ea"/>
                <a:cs typeface="+mn-cs"/>
              </a:rPr>
              <a:t>Tarjotaan kaikille halukkaille harrastusmahdollisuus </a:t>
            </a:r>
          </a:p>
          <a:p>
            <a:pPr marL="171450" indent="-171450">
              <a:buFontTx/>
              <a:buChar char="-"/>
            </a:pPr>
            <a:r>
              <a:rPr lang="fi-FI" sz="1200" b="0" i="0" u="none" strike="noStrike" kern="1200" baseline="0" dirty="0">
                <a:solidFill>
                  <a:schemeClr val="tx1"/>
                </a:solidFill>
                <a:latin typeface="+mn-lt"/>
                <a:ea typeface="+mn-ea"/>
                <a:cs typeface="+mn-cs"/>
              </a:rPr>
              <a:t>Ampumaurheilukipinän synnyttäminen </a:t>
            </a:r>
          </a:p>
          <a:p>
            <a:pPr marL="171450" indent="-171450">
              <a:buFontTx/>
              <a:buChar char="-"/>
            </a:pPr>
            <a:r>
              <a:rPr lang="fi-FI" sz="1200" b="0" i="0" u="none" strike="noStrike" kern="1200" baseline="0" dirty="0">
                <a:solidFill>
                  <a:schemeClr val="tx1"/>
                </a:solidFill>
                <a:latin typeface="+mn-lt"/>
                <a:ea typeface="+mn-ea"/>
                <a:cs typeface="+mn-cs"/>
              </a:rPr>
              <a:t>Hyvin organisoitu toiminta, joka vetää puoleensa uusia harrastajia </a:t>
            </a:r>
          </a:p>
          <a:p>
            <a:pPr marL="171450" indent="-171450">
              <a:buFontTx/>
              <a:buChar char="-"/>
            </a:pPr>
            <a:r>
              <a:rPr lang="fi-FI" sz="1200" b="0" i="0" u="none" strike="noStrike" kern="1200" baseline="0" dirty="0">
                <a:solidFill>
                  <a:schemeClr val="tx1"/>
                </a:solidFill>
                <a:latin typeface="+mn-lt"/>
                <a:ea typeface="+mn-ea"/>
                <a:cs typeface="+mn-cs"/>
              </a:rPr>
              <a:t>Ampumaurheiluharrastusta koko perheelle </a:t>
            </a:r>
          </a:p>
          <a:p>
            <a:pPr marL="171450" indent="-171450">
              <a:buFontTx/>
              <a:buChar char="-"/>
            </a:pPr>
            <a:r>
              <a:rPr lang="fi-FI" sz="1200" b="0" i="0" u="none" strike="noStrike" kern="1200" baseline="0" dirty="0">
                <a:solidFill>
                  <a:schemeClr val="tx1"/>
                </a:solidFill>
                <a:latin typeface="+mn-lt"/>
                <a:ea typeface="+mn-ea"/>
                <a:cs typeface="+mn-cs"/>
              </a:rPr>
              <a:t>Laadukas toiminta, jossa ohjaajat on koulutettu ja heistä pidetään huolta </a:t>
            </a:r>
          </a:p>
          <a:p>
            <a:pPr marL="171450" indent="-171450">
              <a:buFontTx/>
              <a:buChar char="-"/>
            </a:pPr>
            <a:endParaRPr lang="fi-FI"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kern="1200" baseline="0" dirty="0">
                <a:solidFill>
                  <a:schemeClr val="tx1"/>
                </a:solidFill>
                <a:latin typeface="+mn-lt"/>
                <a:ea typeface="+mn-ea"/>
                <a:cs typeface="+mn-cs"/>
              </a:rPr>
              <a:t>Toiminnan arvot ja linjaukset </a:t>
            </a:r>
            <a:r>
              <a:rPr lang="fi-FI" sz="1200" b="0" i="0" u="none" strike="noStrike" kern="1200" baseline="0" dirty="0">
                <a:solidFill>
                  <a:schemeClr val="tx1"/>
                </a:solidFill>
                <a:latin typeface="+mn-lt"/>
                <a:ea typeface="+mn-ea"/>
                <a:cs typeface="+mn-cs"/>
              </a:rPr>
              <a:t>Toiminnan perustan muodostavat toiminnan arvot ja linjaukset. Arvoja on hyvä tarkastella muutamien vuosien välein, ja tarkastelussa on hyvä huomioida toiminnassa mukana olevien näkökulmia ja toiveita. Ohjaajien ja perheiden tekemisen motivaatio kasvaa, kun he saavat itse vaikuttaa päämääriin. </a:t>
            </a:r>
            <a:endParaRPr lang="fi-FI" dirty="0"/>
          </a:p>
          <a:p>
            <a:pPr marL="0" indent="0">
              <a:buFontTx/>
              <a:buNone/>
            </a:pPr>
            <a:endParaRPr lang="fi-FI" dirty="0"/>
          </a:p>
        </p:txBody>
      </p:sp>
      <p:sp>
        <p:nvSpPr>
          <p:cNvPr id="4" name="Dian numeron paikkamerkki 3"/>
          <p:cNvSpPr>
            <a:spLocks noGrp="1"/>
          </p:cNvSpPr>
          <p:nvPr>
            <p:ph type="sldNum" sz="quarter" idx="5"/>
          </p:nvPr>
        </p:nvSpPr>
        <p:spPr/>
        <p:txBody>
          <a:bodyPr/>
          <a:lstStyle/>
          <a:p>
            <a:fld id="{F3F644AE-92A7-4110-9D9E-3460F3E2B69B}" type="slidenum">
              <a:rPr lang="fi-FI" smtClean="0"/>
              <a:t>6</a:t>
            </a:fld>
            <a:endParaRPr lang="fi-FI"/>
          </a:p>
        </p:txBody>
      </p:sp>
    </p:spTree>
    <p:extLst>
      <p:ext uri="{BB962C8B-B14F-4D97-AF65-F5344CB8AC3E}">
        <p14:creationId xmlns:p14="http://schemas.microsoft.com/office/powerpoint/2010/main" val="429214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3F644AE-92A7-4110-9D9E-3460F3E2B69B}" type="slidenum">
              <a:rPr lang="fi-FI" smtClean="0"/>
              <a:t>7</a:t>
            </a:fld>
            <a:endParaRPr lang="fi-FI"/>
          </a:p>
        </p:txBody>
      </p:sp>
    </p:spTree>
    <p:extLst>
      <p:ext uri="{BB962C8B-B14F-4D97-AF65-F5344CB8AC3E}">
        <p14:creationId xmlns:p14="http://schemas.microsoft.com/office/powerpoint/2010/main" val="65725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Hyvä tuo hyvää </a:t>
            </a:r>
            <a:r>
              <a:rPr lang="fi-FI" sz="1200" b="0" i="0" u="none" strike="noStrike" kern="1200" baseline="0" dirty="0">
                <a:solidFill>
                  <a:schemeClr val="tx1"/>
                </a:solidFill>
                <a:latin typeface="+mn-lt"/>
                <a:ea typeface="+mn-ea"/>
                <a:cs typeface="+mn-cs"/>
              </a:rPr>
              <a:t>Hyvin organisoitu toiminta, jossa on myönteinen ilmapiiri vetää puoleensa harrastajia sekä heidän perheitään. Selkeä toiminta, jossa osallistujat ja toimijat tietävät mitä tapahtuu, on vetovoimainen. </a:t>
            </a:r>
            <a:endParaRPr lang="fi-FI" dirty="0"/>
          </a:p>
        </p:txBody>
      </p:sp>
      <p:sp>
        <p:nvSpPr>
          <p:cNvPr id="4" name="Dian numeron paikkamerkki 3"/>
          <p:cNvSpPr>
            <a:spLocks noGrp="1"/>
          </p:cNvSpPr>
          <p:nvPr>
            <p:ph type="sldNum" sz="quarter" idx="5"/>
          </p:nvPr>
        </p:nvSpPr>
        <p:spPr/>
        <p:txBody>
          <a:bodyPr/>
          <a:lstStyle/>
          <a:p>
            <a:fld id="{F3F644AE-92A7-4110-9D9E-3460F3E2B69B}" type="slidenum">
              <a:rPr lang="fi-FI" smtClean="0"/>
              <a:t>8</a:t>
            </a:fld>
            <a:endParaRPr lang="fi-FI"/>
          </a:p>
        </p:txBody>
      </p:sp>
    </p:spTree>
    <p:extLst>
      <p:ext uri="{BB962C8B-B14F-4D97-AF65-F5344CB8AC3E}">
        <p14:creationId xmlns:p14="http://schemas.microsoft.com/office/powerpoint/2010/main" val="145884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1E8974-8BA8-45CD-A23F-C87DC02573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81EDF59-EF50-4094-A329-B27A2034A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1332B36-9B12-4328-89FB-CA1A17796336}"/>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5" name="Alatunnisteen paikkamerkki 4">
            <a:extLst>
              <a:ext uri="{FF2B5EF4-FFF2-40B4-BE49-F238E27FC236}">
                <a16:creationId xmlns:a16="http://schemas.microsoft.com/office/drawing/2014/main" id="{AA5E273C-A10D-4924-8FF0-E107296EE6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0F8B330-1F5A-4FCA-9BD4-377C893C4795}"/>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191829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7E1C4-69E9-4308-8470-1DD970D3182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15BDD20-D6AE-4CE7-89A8-26EBFB2ED8E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CD30830-EE61-48D7-9DD1-6A197BB1B297}"/>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5" name="Alatunnisteen paikkamerkki 4">
            <a:extLst>
              <a:ext uri="{FF2B5EF4-FFF2-40B4-BE49-F238E27FC236}">
                <a16:creationId xmlns:a16="http://schemas.microsoft.com/office/drawing/2014/main" id="{507DEB5F-FB7D-4C8A-8B79-4EC0B8F5166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1D66203-0A02-4150-9B33-E17CECF7126C}"/>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02289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806BBD7-3CB6-44E7-96DF-816841FABE1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6B1EDC2-61C9-40ED-8D66-07E2DE7DC426}"/>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AE9F322-7202-4B38-AA3D-E7CA9C7570EC}"/>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5" name="Alatunnisteen paikkamerkki 4">
            <a:extLst>
              <a:ext uri="{FF2B5EF4-FFF2-40B4-BE49-F238E27FC236}">
                <a16:creationId xmlns:a16="http://schemas.microsoft.com/office/drawing/2014/main" id="{3CC32838-1B82-41E2-84BF-6EFC56A11C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3A9429A-CBF5-43B5-9B0A-CC94A5BEC1BF}"/>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21363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7A7F7C-9CDA-4AEC-BC51-CFC5FEDFE12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211969D-5264-4E57-AF9E-EEB650656293}"/>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3514A5C-E7FB-4075-91E3-D79FEC5FCC7F}"/>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5" name="Alatunnisteen paikkamerkki 4">
            <a:extLst>
              <a:ext uri="{FF2B5EF4-FFF2-40B4-BE49-F238E27FC236}">
                <a16:creationId xmlns:a16="http://schemas.microsoft.com/office/drawing/2014/main" id="{010FF0C0-E192-4524-B778-DA8A5033FE2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04E7F6-94E4-486B-A512-7462C0D39506}"/>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71518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864688-58C2-47C6-B6D6-F73EC481B11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03C8081-1041-40B0-94C4-ED56463F1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0F97BAE3-FA4C-4B29-AFCB-299E7AFC0851}"/>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5" name="Alatunnisteen paikkamerkki 4">
            <a:extLst>
              <a:ext uri="{FF2B5EF4-FFF2-40B4-BE49-F238E27FC236}">
                <a16:creationId xmlns:a16="http://schemas.microsoft.com/office/drawing/2014/main" id="{5513C21A-0F3F-4AF3-A51B-5672822B38C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9BF993-BAAA-4FA7-B1E6-1D45697B8DA6}"/>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93642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8A290E-CAF9-4891-9732-3C6D199FBE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7EBEDC-E0B3-4333-B86C-51DDB38BA998}"/>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4CE3CBC-1B34-4FF2-A10B-13F9BA0C09B4}"/>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397C030-1E88-499F-9B8A-81C42A3BB303}"/>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6" name="Alatunnisteen paikkamerkki 5">
            <a:extLst>
              <a:ext uri="{FF2B5EF4-FFF2-40B4-BE49-F238E27FC236}">
                <a16:creationId xmlns:a16="http://schemas.microsoft.com/office/drawing/2014/main" id="{C72F95FB-2C43-4827-91F7-B7095AFA896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22E0669-4CE9-4A2E-AF1D-76B0E519A8EA}"/>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53861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566DA6-CC14-48C2-8B5B-D6C1FC0D260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85D53CD-AC56-4CCF-8CE7-EAFE30D0A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718267A4-ACBC-4642-9BA0-1CDA2D4FE820}"/>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FC9CF67-C9EE-4BCB-B099-BAC303E99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1693A18C-14E1-43B8-B15C-7ABE04C22E52}"/>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E094040-2DCE-48D7-B39D-444140423D7C}"/>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8" name="Alatunnisteen paikkamerkki 7">
            <a:extLst>
              <a:ext uri="{FF2B5EF4-FFF2-40B4-BE49-F238E27FC236}">
                <a16:creationId xmlns:a16="http://schemas.microsoft.com/office/drawing/2014/main" id="{5E3F8DC5-6DD2-4FDC-8E56-B213FE904BF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9C864BA-1CA1-45E0-8062-99B56AABDDB5}"/>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41550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CE357-50BE-49C1-8EEC-EDEBAD0E8A5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C2B4858-3238-4891-9C32-FD8C089564D0}"/>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4" name="Alatunnisteen paikkamerkki 3">
            <a:extLst>
              <a:ext uri="{FF2B5EF4-FFF2-40B4-BE49-F238E27FC236}">
                <a16:creationId xmlns:a16="http://schemas.microsoft.com/office/drawing/2014/main" id="{49325424-E036-4A1A-B664-A6C2AC6DA43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2A55684-4A81-4670-9DA2-7FB628DB3DF1}"/>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146599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D6144C5-DA2D-46E4-8C26-7675D68D48F6}"/>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3" name="Alatunnisteen paikkamerkki 2">
            <a:extLst>
              <a:ext uri="{FF2B5EF4-FFF2-40B4-BE49-F238E27FC236}">
                <a16:creationId xmlns:a16="http://schemas.microsoft.com/office/drawing/2014/main" id="{5A32D0CB-AEB6-4DCA-AEC5-CFA82C7EDF1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09A541E-D921-400C-ACEE-97D7C59B9BAA}"/>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67629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F1C3CE-775D-4EA6-9F5F-630EA01B275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23E0E31-AFF6-4358-9355-1047066E6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3E6C2A5-2827-4B82-8820-DA0C0E49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E6B692A-AE85-484C-BB1F-6F401DAB7E75}"/>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6" name="Alatunnisteen paikkamerkki 5">
            <a:extLst>
              <a:ext uri="{FF2B5EF4-FFF2-40B4-BE49-F238E27FC236}">
                <a16:creationId xmlns:a16="http://schemas.microsoft.com/office/drawing/2014/main" id="{18DB5AD3-277F-442B-835C-99082E5F5D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C9A87F6-CD86-4FFC-9C9A-64D8BF8751A6}"/>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230217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4B0AF-E61E-4608-BCC8-5922B8994BB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AFF491D-2990-42CF-928B-1C61294D5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51158DA-49E4-4C29-A6F9-9CD5FBCDA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22E3260D-48DD-43CF-BAE4-FB55F4809D9D}"/>
              </a:ext>
            </a:extLst>
          </p:cNvPr>
          <p:cNvSpPr>
            <a:spLocks noGrp="1"/>
          </p:cNvSpPr>
          <p:nvPr>
            <p:ph type="dt" sz="half" idx="10"/>
          </p:nvPr>
        </p:nvSpPr>
        <p:spPr/>
        <p:txBody>
          <a:bodyPr/>
          <a:lstStyle/>
          <a:p>
            <a:fld id="{F841CB28-4732-4A19-9510-8351EE0E838D}" type="datetimeFigureOut">
              <a:rPr lang="fi-FI" smtClean="0"/>
              <a:t>22.2.2019</a:t>
            </a:fld>
            <a:endParaRPr lang="fi-FI"/>
          </a:p>
        </p:txBody>
      </p:sp>
      <p:sp>
        <p:nvSpPr>
          <p:cNvPr id="6" name="Alatunnisteen paikkamerkki 5">
            <a:extLst>
              <a:ext uri="{FF2B5EF4-FFF2-40B4-BE49-F238E27FC236}">
                <a16:creationId xmlns:a16="http://schemas.microsoft.com/office/drawing/2014/main" id="{173C251E-6C66-4ED7-91B5-1B373964DDB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5AAA7A3-E423-4FC2-AC34-23DDC432A663}"/>
              </a:ext>
            </a:extLst>
          </p:cNvPr>
          <p:cNvSpPr>
            <a:spLocks noGrp="1"/>
          </p:cNvSpPr>
          <p:nvPr>
            <p:ph type="sldNum" sz="quarter" idx="12"/>
          </p:nvPr>
        </p:nvSpPr>
        <p:spPr/>
        <p:txBody>
          <a:bodyPr/>
          <a:lstStyle/>
          <a:p>
            <a:fld id="{DEFD140F-DA18-44FA-A023-C74186B4A79E}" type="slidenum">
              <a:rPr lang="fi-FI" smtClean="0"/>
              <a:t>‹#›</a:t>
            </a:fld>
            <a:endParaRPr lang="fi-FI"/>
          </a:p>
        </p:txBody>
      </p:sp>
    </p:spTree>
    <p:extLst>
      <p:ext uri="{BB962C8B-B14F-4D97-AF65-F5344CB8AC3E}">
        <p14:creationId xmlns:p14="http://schemas.microsoft.com/office/powerpoint/2010/main" val="17186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CD8CCEF-CDE7-4030-B40A-3A3059A3A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E8FEE44-3DDF-4088-B980-7B8BA4935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62FDCC4-CF47-4CB1-9947-38CCDE2EA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1CB28-4732-4A19-9510-8351EE0E838D}" type="datetimeFigureOut">
              <a:rPr lang="fi-FI" smtClean="0"/>
              <a:t>22.2.2019</a:t>
            </a:fld>
            <a:endParaRPr lang="fi-FI"/>
          </a:p>
        </p:txBody>
      </p:sp>
      <p:sp>
        <p:nvSpPr>
          <p:cNvPr id="5" name="Alatunnisteen paikkamerkki 4">
            <a:extLst>
              <a:ext uri="{FF2B5EF4-FFF2-40B4-BE49-F238E27FC236}">
                <a16:creationId xmlns:a16="http://schemas.microsoft.com/office/drawing/2014/main" id="{06676F3E-DCCD-4BEE-A571-C9B8A906C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2C2E9E3-E1DC-45D9-8BB5-9BE0485F2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140F-DA18-44FA-A023-C74186B4A79E}" type="slidenum">
              <a:rPr lang="fi-FI" smtClean="0"/>
              <a:t>‹#›</a:t>
            </a:fld>
            <a:endParaRPr lang="fi-FI"/>
          </a:p>
        </p:txBody>
      </p:sp>
    </p:spTree>
    <p:extLst>
      <p:ext uri="{BB962C8B-B14F-4D97-AF65-F5344CB8AC3E}">
        <p14:creationId xmlns:p14="http://schemas.microsoft.com/office/powerpoint/2010/main" val="125134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ervekoululainen.fi/ylakoulu/fyysinen-aktiivisuus/ohjattu-ja-omaehtoinen-liikunt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lympiakomitea.fi/seuratoiminta/" TargetMode="External"/><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w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0AAF14B-1747-4AE6-8B44-E528A2CBF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52457"/>
            <a:ext cx="10905066" cy="3953086"/>
          </a:xfrm>
          <a:prstGeom prst="rect">
            <a:avLst/>
          </a:prstGeom>
        </p:spPr>
      </p:pic>
    </p:spTree>
    <p:extLst>
      <p:ext uri="{BB962C8B-B14F-4D97-AF65-F5344CB8AC3E}">
        <p14:creationId xmlns:p14="http://schemas.microsoft.com/office/powerpoint/2010/main" val="129877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S-Liikunta\AppData\Local\Microsoft\Windows\INetCache\IE\6SUSMVDX\IMG_95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612" y="2180587"/>
            <a:ext cx="3380513" cy="24149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1BB1ED2E-58B0-4DF2-84AC-65D9492269CF}"/>
              </a:ext>
            </a:extLst>
          </p:cNvPr>
          <p:cNvSpPr>
            <a:spLocks noGrp="1"/>
          </p:cNvSpPr>
          <p:nvPr>
            <p:ph type="title"/>
          </p:nvPr>
        </p:nvSpPr>
        <p:spPr/>
        <p:txBody>
          <a:bodyPr/>
          <a:lstStyle/>
          <a:p>
            <a:r>
              <a:rPr lang="fi-FI" b="1" dirty="0"/>
              <a:t>Joukkue on aina tiimi:</a:t>
            </a:r>
            <a:r>
              <a:rPr lang="fi-FI" dirty="0"/>
              <a:t>	</a:t>
            </a:r>
          </a:p>
        </p:txBody>
      </p:sp>
      <p:sp>
        <p:nvSpPr>
          <p:cNvPr id="3" name="Sisällön paikkamerkki 2">
            <a:extLst>
              <a:ext uri="{FF2B5EF4-FFF2-40B4-BE49-F238E27FC236}">
                <a16:creationId xmlns:a16="http://schemas.microsoft.com/office/drawing/2014/main" id="{150C6FDC-8A29-4F81-915E-420222B27321}"/>
              </a:ext>
            </a:extLst>
          </p:cNvPr>
          <p:cNvSpPr>
            <a:spLocks noGrp="1"/>
          </p:cNvSpPr>
          <p:nvPr>
            <p:ph idx="1"/>
          </p:nvPr>
        </p:nvSpPr>
        <p:spPr/>
        <p:txBody>
          <a:bodyPr>
            <a:normAutofit fontScale="70000" lnSpcReduction="20000"/>
          </a:bodyPr>
          <a:lstStyle/>
          <a:p>
            <a:r>
              <a:rPr lang="fi-FI" dirty="0"/>
              <a:t>Lapset </a:t>
            </a:r>
          </a:p>
          <a:p>
            <a:r>
              <a:rPr lang="fi-FI" dirty="0"/>
              <a:t>Vanhemmat/huoltajat </a:t>
            </a:r>
          </a:p>
          <a:p>
            <a:r>
              <a:rPr lang="fi-FI" dirty="0"/>
              <a:t>Valmentajat</a:t>
            </a:r>
          </a:p>
          <a:p>
            <a:r>
              <a:rPr lang="fi-FI" dirty="0"/>
              <a:t>Joukkueenjohtaja</a:t>
            </a:r>
          </a:p>
          <a:p>
            <a:r>
              <a:rPr lang="fi-FI" dirty="0"/>
              <a:t>Taloudenhoitaja</a:t>
            </a:r>
          </a:p>
          <a:p>
            <a:r>
              <a:rPr lang="fi-FI" dirty="0"/>
              <a:t>Tiedottaja </a:t>
            </a:r>
          </a:p>
          <a:p>
            <a:r>
              <a:rPr lang="fi-FI" dirty="0"/>
              <a:t>Talkoovastaava</a:t>
            </a:r>
          </a:p>
          <a:p>
            <a:r>
              <a:rPr lang="fi-FI" dirty="0"/>
              <a:t>Turnausvastaava jne.</a:t>
            </a:r>
          </a:p>
          <a:p>
            <a:pPr marL="0" indent="0">
              <a:buNone/>
            </a:pPr>
            <a:endParaRPr lang="fi-FI" dirty="0"/>
          </a:p>
          <a:p>
            <a:pPr marL="0" indent="0">
              <a:buNone/>
            </a:pPr>
            <a:r>
              <a:rPr lang="fi-FI" dirty="0"/>
              <a:t>Työtehtäviä kannattaa joukkueessa jakaa hieman jokaiselle, niin kukaan ei kuormitu liikaa.</a:t>
            </a:r>
          </a:p>
          <a:p>
            <a:pPr marL="0" indent="0">
              <a:buNone/>
            </a:pPr>
            <a:endParaRPr lang="fi-FI" dirty="0"/>
          </a:p>
          <a:p>
            <a:pPr marL="0" indent="0">
              <a:buNone/>
            </a:pPr>
            <a:r>
              <a:rPr lang="fi-FI" dirty="0"/>
              <a:t>Lapsille kannattaa antaa valtaa ja vastuuta muuhunkin kuin harjoitteluun.</a:t>
            </a:r>
          </a:p>
          <a:p>
            <a:endParaRPr lang="fi-FI" dirty="0"/>
          </a:p>
        </p:txBody>
      </p:sp>
      <p:sp>
        <p:nvSpPr>
          <p:cNvPr id="5" name="Line 13">
            <a:extLst>
              <a:ext uri="{FF2B5EF4-FFF2-40B4-BE49-F238E27FC236}">
                <a16:creationId xmlns:a16="http://schemas.microsoft.com/office/drawing/2014/main" id="{B9C142D9-D266-4EE6-A20D-7EA52BBF8329}"/>
              </a:ext>
            </a:extLst>
          </p:cNvPr>
          <p:cNvSpPr>
            <a:spLocks noChangeShapeType="1"/>
          </p:cNvSpPr>
          <p:nvPr/>
        </p:nvSpPr>
        <p:spPr bwMode="auto">
          <a:xfrm flipH="1" flipV="1">
            <a:off x="6218521" y="1416366"/>
            <a:ext cx="184469"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6" name="Line 13">
            <a:extLst>
              <a:ext uri="{FF2B5EF4-FFF2-40B4-BE49-F238E27FC236}">
                <a16:creationId xmlns:a16="http://schemas.microsoft.com/office/drawing/2014/main" id="{3E947B86-A810-486E-A0B4-9B4AE3D0CA69}"/>
              </a:ext>
            </a:extLst>
          </p:cNvPr>
          <p:cNvSpPr>
            <a:spLocks noChangeShapeType="1"/>
          </p:cNvSpPr>
          <p:nvPr/>
        </p:nvSpPr>
        <p:spPr bwMode="auto">
          <a:xfrm flipV="1">
            <a:off x="6375311" y="2084903"/>
            <a:ext cx="1496847" cy="10199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 name="Line 13">
            <a:extLst>
              <a:ext uri="{FF2B5EF4-FFF2-40B4-BE49-F238E27FC236}">
                <a16:creationId xmlns:a16="http://schemas.microsoft.com/office/drawing/2014/main" id="{1EA49786-7431-424A-94D4-8DBED77FBEF0}"/>
              </a:ext>
            </a:extLst>
          </p:cNvPr>
          <p:cNvSpPr>
            <a:spLocks noChangeShapeType="1"/>
          </p:cNvSpPr>
          <p:nvPr/>
        </p:nvSpPr>
        <p:spPr bwMode="auto">
          <a:xfrm flipH="1" flipV="1">
            <a:off x="6375311" y="3145153"/>
            <a:ext cx="1008062"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 name="Puhekupla: Suorakulmio, kulmat pyöristettu 9">
            <a:extLst>
              <a:ext uri="{FF2B5EF4-FFF2-40B4-BE49-F238E27FC236}">
                <a16:creationId xmlns:a16="http://schemas.microsoft.com/office/drawing/2014/main" id="{81C54B6B-C93D-4BDC-BB91-0A7A8D910899}"/>
              </a:ext>
            </a:extLst>
          </p:cNvPr>
          <p:cNvSpPr/>
          <p:nvPr/>
        </p:nvSpPr>
        <p:spPr>
          <a:xfrm>
            <a:off x="7383373" y="527539"/>
            <a:ext cx="4344580" cy="1305616"/>
          </a:xfrm>
          <a:prstGeom prst="wedgeRoundRectCallout">
            <a:avLst>
              <a:gd name="adj1" fmla="val 68895"/>
              <a:gd name="adj2" fmla="val 168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Muista kakkumalli:</a:t>
            </a:r>
          </a:p>
          <a:p>
            <a:pPr algn="ctr"/>
            <a:r>
              <a:rPr lang="fi-FI" b="1" dirty="0"/>
              <a:t>Annathan jokaiselle pienen palan kakkua, ettei tulisi ähky, vaan jäisi pieni makean nälkä.  </a:t>
            </a:r>
            <a:endParaRPr lang="fi-FI" dirty="0"/>
          </a:p>
        </p:txBody>
      </p:sp>
      <p:sp>
        <p:nvSpPr>
          <p:cNvPr id="9" name="Line 13">
            <a:extLst>
              <a:ext uri="{FF2B5EF4-FFF2-40B4-BE49-F238E27FC236}">
                <a16:creationId xmlns:a16="http://schemas.microsoft.com/office/drawing/2014/main" id="{CDD55994-AB3F-47F3-BD03-8F189CA5BE9F}"/>
              </a:ext>
            </a:extLst>
          </p:cNvPr>
          <p:cNvSpPr>
            <a:spLocks noChangeShapeType="1"/>
          </p:cNvSpPr>
          <p:nvPr/>
        </p:nvSpPr>
        <p:spPr bwMode="auto">
          <a:xfrm flipH="1">
            <a:off x="4479083" y="3127687"/>
            <a:ext cx="1865786" cy="1548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 name="Line 13">
            <a:extLst>
              <a:ext uri="{FF2B5EF4-FFF2-40B4-BE49-F238E27FC236}">
                <a16:creationId xmlns:a16="http://schemas.microsoft.com/office/drawing/2014/main" id="{64DFCF19-D87B-4F57-A304-AF97C5A955EA}"/>
              </a:ext>
            </a:extLst>
          </p:cNvPr>
          <p:cNvSpPr>
            <a:spLocks noChangeShapeType="1"/>
          </p:cNvSpPr>
          <p:nvPr/>
        </p:nvSpPr>
        <p:spPr bwMode="auto">
          <a:xfrm flipH="1" flipV="1">
            <a:off x="4216284" y="1843089"/>
            <a:ext cx="2182098" cy="1302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pic>
        <p:nvPicPr>
          <p:cNvPr id="11" name="Kuva 10">
            <a:extLst>
              <a:ext uri="{FF2B5EF4-FFF2-40B4-BE49-F238E27FC236}">
                <a16:creationId xmlns:a16="http://schemas.microsoft.com/office/drawing/2014/main" id="{D1B8C9A6-1754-48D7-AB1F-A63510C6D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093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70560" y="826138"/>
            <a:ext cx="5314543" cy="3375920"/>
          </a:xfrm>
        </p:spPr>
        <p:txBody>
          <a:bodyPr anchor="t">
            <a:noAutofit/>
          </a:bodyPr>
          <a:lstStyle/>
          <a:p>
            <a:pPr marL="0" indent="0">
              <a:buNone/>
            </a:pPr>
            <a:endParaRPr lang="fi-FI" dirty="0"/>
          </a:p>
          <a:p>
            <a:pPr marL="0" indent="0">
              <a:buNone/>
            </a:pPr>
            <a:r>
              <a:rPr lang="fi-FI" dirty="0"/>
              <a:t>Tiimityöskentelyssä esiin nousevat henkilöiden persoonallisuudet ja työskentelytavat. Toimiva tiimi tarvitsee erilaisia osallistujia omilla vahvuuksilla. Yhteisöllinen tiimityöskentely vaatii halua toimia yhdessä yhteisten tavoitteiden saavuttamiseen.</a:t>
            </a:r>
          </a:p>
          <a:p>
            <a:pPr marL="0" indent="0">
              <a:buNone/>
            </a:pPr>
            <a:endParaRPr lang="fi-FI"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a:extLst>
              <a:ext uri="{FF2B5EF4-FFF2-40B4-BE49-F238E27FC236}">
                <a16:creationId xmlns:a16="http://schemas.microsoft.com/office/drawing/2014/main" id="{9A2A432C-9466-4A8B-9E37-7A5DFE5247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312" r="-1" b="8584"/>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4">
            <a:extLst>
              <a:ext uri="{FF2B5EF4-FFF2-40B4-BE49-F238E27FC236}">
                <a16:creationId xmlns:a16="http://schemas.microsoft.com/office/drawing/2014/main" id="{478B595D-82B9-4630-939A-737369AC5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43995708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D0B894-F24F-46DF-B87D-C67A69EABF7F}"/>
              </a:ext>
            </a:extLst>
          </p:cNvPr>
          <p:cNvSpPr>
            <a:spLocks noGrp="1"/>
          </p:cNvSpPr>
          <p:nvPr>
            <p:ph type="title"/>
          </p:nvPr>
        </p:nvSpPr>
        <p:spPr>
          <a:xfrm>
            <a:off x="838200" y="365125"/>
            <a:ext cx="10515600" cy="1325563"/>
          </a:xfrm>
        </p:spPr>
        <p:txBody>
          <a:bodyPr/>
          <a:lstStyle/>
          <a:p>
            <a:pPr algn="ctr"/>
            <a:r>
              <a:rPr lang="fi-FI" b="1" dirty="0"/>
              <a:t>Ryhmien omat toimintatavat</a:t>
            </a:r>
            <a:r>
              <a:rPr lang="fi-FI" dirty="0"/>
              <a:t>	</a:t>
            </a:r>
          </a:p>
        </p:txBody>
      </p:sp>
      <p:sp>
        <p:nvSpPr>
          <p:cNvPr id="3" name="Sisällön paikkamerkki 2">
            <a:extLst>
              <a:ext uri="{FF2B5EF4-FFF2-40B4-BE49-F238E27FC236}">
                <a16:creationId xmlns:a16="http://schemas.microsoft.com/office/drawing/2014/main" id="{159A0E93-B309-4423-9526-30B58598D4C9}"/>
              </a:ext>
            </a:extLst>
          </p:cNvPr>
          <p:cNvSpPr>
            <a:spLocks noGrp="1"/>
          </p:cNvSpPr>
          <p:nvPr>
            <p:ph idx="1"/>
          </p:nvPr>
        </p:nvSpPr>
        <p:spPr>
          <a:xfrm>
            <a:off x="838200" y="1459865"/>
            <a:ext cx="10515600" cy="4351338"/>
          </a:xfrm>
        </p:spPr>
        <p:txBody>
          <a:bodyPr>
            <a:normAutofit fontScale="85000" lnSpcReduction="20000"/>
          </a:bodyPr>
          <a:lstStyle/>
          <a:p>
            <a:pPr marL="0" indent="0">
              <a:buNone/>
            </a:pPr>
            <a:endParaRPr lang="fi-FI" dirty="0"/>
          </a:p>
          <a:p>
            <a:r>
              <a:rPr lang="fi-FI" dirty="0"/>
              <a:t>Jotta yhteisistä toimintatavoista päästään sopimaan, </a:t>
            </a:r>
            <a:r>
              <a:rPr lang="fi-FI" b="1" dirty="0"/>
              <a:t>ensimmäiseksi järjestetään yhteinen palaveri, joihin kutsutaan lapset/nuoret, heidän huoltajansa ja valmentajat.</a:t>
            </a:r>
          </a:p>
          <a:p>
            <a:r>
              <a:rPr lang="fi-FI" dirty="0"/>
              <a:t>Ensimmäisen palaverin koollekutsujina toimivat esimerkiksi valmentajat.</a:t>
            </a:r>
          </a:p>
          <a:p>
            <a:r>
              <a:rPr lang="fi-FI" dirty="0"/>
              <a:t>Kun kokoonnutaan yhteen, kaikkien yhteinen ymmärrys toiminnasta lisääntyy.</a:t>
            </a:r>
          </a:p>
          <a:p>
            <a:r>
              <a:rPr lang="fi-FI" dirty="0"/>
              <a:t>Palaverista tulee aina kirjata muistio, jotta tieto leviää myös heille, jotka eivät ole paikalla. Muistio on hyvä toimittaa myös seuran hallitukselle tiedoksi.</a:t>
            </a:r>
          </a:p>
          <a:p>
            <a:r>
              <a:rPr lang="fi-FI" dirty="0"/>
              <a:t>Toimihenkilöiden tiedot tulee toimittaa seuran hallitukselle, joka vahvistaa toimijoille toimivallan hallituksen kokouksessa. Seuran hallitus päättää ja luo joukkueelle oman kustannuspaikan kirjanpitoon tai avaa seuran tilin joukkueen käyttöön. </a:t>
            </a:r>
          </a:p>
          <a:p>
            <a:endParaRPr lang="fi-FI" dirty="0"/>
          </a:p>
          <a:p>
            <a:pPr marL="0" indent="0">
              <a:buNone/>
            </a:pPr>
            <a:endParaRPr lang="fi-FI" dirty="0"/>
          </a:p>
          <a:p>
            <a:endParaRPr lang="fi-FI" dirty="0"/>
          </a:p>
          <a:p>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endParaRPr lang="fi-FI" dirty="0"/>
          </a:p>
        </p:txBody>
      </p:sp>
      <p:pic>
        <p:nvPicPr>
          <p:cNvPr id="6" name="Kuva 5">
            <a:extLst>
              <a:ext uri="{FF2B5EF4-FFF2-40B4-BE49-F238E27FC236}">
                <a16:creationId xmlns:a16="http://schemas.microsoft.com/office/drawing/2014/main" id="{F43A03AB-E0BE-4E00-AA22-91FBAC5E5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63507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Uusi joukkue/ryhmä - Heti toimeksi!</a:t>
            </a:r>
          </a:p>
        </p:txBody>
      </p:sp>
      <p:sp>
        <p:nvSpPr>
          <p:cNvPr id="3" name="Sisällön paikkamerkki 2"/>
          <p:cNvSpPr>
            <a:spLocks noGrp="1"/>
          </p:cNvSpPr>
          <p:nvPr>
            <p:ph idx="1"/>
          </p:nvPr>
        </p:nvSpPr>
        <p:spPr/>
        <p:txBody>
          <a:bodyPr>
            <a:normAutofit fontScale="85000" lnSpcReduction="20000"/>
          </a:bodyPr>
          <a:lstStyle/>
          <a:p>
            <a:pPr marL="0" indent="0">
              <a:buNone/>
            </a:pPr>
            <a:r>
              <a:rPr lang="fi-FI" dirty="0"/>
              <a:t>Seuran johto = hallitus, jaosto, toiminnanjohtaja tai valmennuspäällikkö suunnittelee uuden joukkueen/ryhmän käynnistämisen toiminta- ja taloussuunnitelman mukaisesti. Seuran johto rekrytoi valmentajan sekä huolehtii harjoitusolosuhteen toiminnalle.</a:t>
            </a:r>
          </a:p>
          <a:p>
            <a:pPr marL="0" indent="0">
              <a:buNone/>
            </a:pPr>
            <a:br>
              <a:rPr lang="fi-FI" dirty="0"/>
            </a:br>
            <a:r>
              <a:rPr lang="fi-FI" dirty="0"/>
              <a:t>Tämän jälkeen organisoituminen voi tapahtua eri tavoin:</a:t>
            </a:r>
          </a:p>
          <a:p>
            <a:pPr marL="0" lvl="0" indent="0">
              <a:buNone/>
            </a:pPr>
            <a:r>
              <a:rPr lang="fi-FI" b="1" dirty="0"/>
              <a:t>a) Ennakoiva malli</a:t>
            </a:r>
            <a:r>
              <a:rPr lang="fi-FI" dirty="0"/>
              <a:t>, jossa toimintaa on helppo markkinoida, koska seuran johto voi päättää ryhmän toiminnasta asiat jo ennakkoon. Harrastaja tavallaan hankkii itselleen valmiiksi suunnitellun ”paketin”.</a:t>
            </a:r>
          </a:p>
          <a:p>
            <a:pPr marL="0" indent="0">
              <a:buNone/>
            </a:pPr>
            <a:r>
              <a:rPr lang="fi-FI" b="1" dirty="0"/>
              <a:t>b) Itseorganisoitumisen malli </a:t>
            </a:r>
            <a:r>
              <a:rPr lang="fi-FI" dirty="0"/>
              <a:t>on</a:t>
            </a:r>
            <a:r>
              <a:rPr lang="fi-FI" b="1" dirty="0"/>
              <a:t> </a:t>
            </a:r>
            <a:r>
              <a:rPr lang="fi-FI" dirty="0"/>
              <a:t>haastavampi markkinoida, mutta toimii paremmin osallistamisessa. Ryhmään tulevat harrastajat ja heidän vanhempansa suunnittelevat toiminnan ja talouden sekä valitsevat keskuudestaan toimijoita.</a:t>
            </a:r>
          </a:p>
          <a:p>
            <a:pPr marL="0" indent="0" algn="r">
              <a:buNone/>
            </a:pPr>
            <a:r>
              <a:rPr lang="fi-FI" sz="1900" dirty="0"/>
              <a:t>Tutustu tarkemmin seuraavalla sivulla </a:t>
            </a:r>
            <a:r>
              <a:rPr lang="fi-FI" sz="1900" dirty="0">
                <a:sym typeface="Wingdings" panose="05000000000000000000" pitchFamily="2" charset="2"/>
              </a:rPr>
              <a:t></a:t>
            </a:r>
            <a:endParaRPr lang="fi-FI" sz="1900" dirty="0"/>
          </a:p>
          <a:p>
            <a:pPr marL="0" lvl="0" indent="0">
              <a:buNone/>
            </a:pPr>
            <a:endParaRPr lang="fi-FI" dirty="0"/>
          </a:p>
        </p:txBody>
      </p:sp>
      <p:pic>
        <p:nvPicPr>
          <p:cNvPr id="4" name="Kuva 3">
            <a:extLst>
              <a:ext uri="{FF2B5EF4-FFF2-40B4-BE49-F238E27FC236}">
                <a16:creationId xmlns:a16="http://schemas.microsoft.com/office/drawing/2014/main" id="{A87E82E5-F668-4E85-B555-D0A49EAFC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280341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E37CCB-0953-4EBA-BB01-DB726082EA5E}"/>
              </a:ext>
            </a:extLst>
          </p:cNvPr>
          <p:cNvSpPr>
            <a:spLocks noGrp="1"/>
          </p:cNvSpPr>
          <p:nvPr>
            <p:ph type="title"/>
          </p:nvPr>
        </p:nvSpPr>
        <p:spPr>
          <a:xfrm>
            <a:off x="836612" y="161624"/>
            <a:ext cx="10515600" cy="1325563"/>
          </a:xfrm>
        </p:spPr>
        <p:txBody>
          <a:bodyPr/>
          <a:lstStyle/>
          <a:p>
            <a:pPr algn="ctr"/>
            <a:r>
              <a:rPr lang="fi-FI" b="1" dirty="0"/>
              <a:t>Kaksi mallia organisoida uusi ryhmä</a:t>
            </a:r>
          </a:p>
        </p:txBody>
      </p:sp>
      <p:sp>
        <p:nvSpPr>
          <p:cNvPr id="3" name="Tekstin paikkamerkki 2">
            <a:extLst>
              <a:ext uri="{FF2B5EF4-FFF2-40B4-BE49-F238E27FC236}">
                <a16:creationId xmlns:a16="http://schemas.microsoft.com/office/drawing/2014/main" id="{5DC1EEF2-B3FE-4FD8-A26D-4156ADFFA8B6}"/>
              </a:ext>
            </a:extLst>
          </p:cNvPr>
          <p:cNvSpPr>
            <a:spLocks noGrp="1"/>
          </p:cNvSpPr>
          <p:nvPr>
            <p:ph type="body" idx="1"/>
          </p:nvPr>
        </p:nvSpPr>
        <p:spPr>
          <a:xfrm>
            <a:off x="836611" y="1240563"/>
            <a:ext cx="5157787" cy="440600"/>
          </a:xfrm>
        </p:spPr>
        <p:txBody>
          <a:bodyPr/>
          <a:lstStyle/>
          <a:p>
            <a:r>
              <a:rPr lang="fi-FI" dirty="0"/>
              <a:t>Ennakoiva malli</a:t>
            </a:r>
          </a:p>
        </p:txBody>
      </p:sp>
      <p:sp>
        <p:nvSpPr>
          <p:cNvPr id="4" name="Sisällön paikkamerkki 3">
            <a:extLst>
              <a:ext uri="{FF2B5EF4-FFF2-40B4-BE49-F238E27FC236}">
                <a16:creationId xmlns:a16="http://schemas.microsoft.com/office/drawing/2014/main" id="{F62A3E1C-4490-4D5C-B59C-1142AC37E65C}"/>
              </a:ext>
            </a:extLst>
          </p:cNvPr>
          <p:cNvSpPr>
            <a:spLocks noGrp="1"/>
          </p:cNvSpPr>
          <p:nvPr>
            <p:ph sz="half" idx="2"/>
          </p:nvPr>
        </p:nvSpPr>
        <p:spPr>
          <a:xfrm>
            <a:off x="836610" y="1726105"/>
            <a:ext cx="5157787" cy="4144300"/>
          </a:xfrm>
        </p:spPr>
        <p:txBody>
          <a:bodyPr>
            <a:normAutofit fontScale="47500" lnSpcReduction="20000"/>
          </a:bodyPr>
          <a:lstStyle/>
          <a:p>
            <a:pPr marL="0" indent="0">
              <a:buNone/>
            </a:pPr>
            <a:r>
              <a:rPr lang="fi-FI" dirty="0"/>
              <a:t>Ennakoivan mallin toimintaa on helppo markkinoida etukäteen. Seuran johto voi päättää ryhmän toiminnasta ennakkoon:</a:t>
            </a:r>
          </a:p>
          <a:p>
            <a:r>
              <a:rPr lang="fi-FI" dirty="0"/>
              <a:t>Miksi? Milloin? Missä? Kenelle? </a:t>
            </a:r>
          </a:p>
          <a:p>
            <a:r>
              <a:rPr lang="fi-FI" dirty="0"/>
              <a:t>Mikä on toimintakausi? </a:t>
            </a:r>
          </a:p>
          <a:p>
            <a:r>
              <a:rPr lang="fi-FI" dirty="0"/>
              <a:t>Montako osallistujaa ryhmään mahtuu? Mikä on ryhmän minimiosallistujamäärä? </a:t>
            </a:r>
          </a:p>
          <a:p>
            <a:r>
              <a:rPr lang="fi-FI" dirty="0"/>
              <a:t>Miten markkinoidaan? Miten ryhmään ja seuran jäseneksi  ilmoittaudutaan? Yhteystietojen keruu ilmoittautumisen yhteydessä</a:t>
            </a:r>
          </a:p>
          <a:p>
            <a:r>
              <a:rPr lang="fi-FI" dirty="0"/>
              <a:t>Vakuutukset? </a:t>
            </a:r>
          </a:p>
          <a:p>
            <a:r>
              <a:rPr lang="fi-FI" dirty="0"/>
              <a:t>Kulujen kattaminen? Hinnoittelu= osallistumismaksu, jäsenmaksun lisäksi? Mitä osallistumismaksu kattaa? </a:t>
            </a:r>
          </a:p>
          <a:p>
            <a:r>
              <a:rPr lang="fi-FI" dirty="0"/>
              <a:t>Joukkueen/ryhmän toiminnan tavoitteet? </a:t>
            </a:r>
          </a:p>
          <a:p>
            <a:r>
              <a:rPr lang="fi-FI" dirty="0"/>
              <a:t>Ketkä ohjaavat/valmentavat? Muut tarvittavat toimijat?</a:t>
            </a:r>
          </a:p>
          <a:p>
            <a:r>
              <a:rPr lang="fi-FI" dirty="0"/>
              <a:t>Joukkueelle mahdollisesti tarvittavien toimihenkilöiden toimenkuvat?</a:t>
            </a:r>
          </a:p>
          <a:p>
            <a:pPr marL="0" indent="0">
              <a:buNone/>
            </a:pPr>
            <a:r>
              <a:rPr lang="fi-FI" dirty="0"/>
              <a:t>= ”valmis paketti harrastajalle”</a:t>
            </a:r>
          </a:p>
        </p:txBody>
      </p:sp>
      <p:sp>
        <p:nvSpPr>
          <p:cNvPr id="5" name="Tekstin paikkamerkki 4">
            <a:extLst>
              <a:ext uri="{FF2B5EF4-FFF2-40B4-BE49-F238E27FC236}">
                <a16:creationId xmlns:a16="http://schemas.microsoft.com/office/drawing/2014/main" id="{14FFB144-1CD7-402D-BD9C-F70D2609E3E1}"/>
              </a:ext>
            </a:extLst>
          </p:cNvPr>
          <p:cNvSpPr>
            <a:spLocks noGrp="1"/>
          </p:cNvSpPr>
          <p:nvPr>
            <p:ph type="body" sz="quarter" idx="3"/>
          </p:nvPr>
        </p:nvSpPr>
        <p:spPr>
          <a:xfrm>
            <a:off x="6094412" y="1198071"/>
            <a:ext cx="5183188" cy="468805"/>
          </a:xfrm>
        </p:spPr>
        <p:txBody>
          <a:bodyPr/>
          <a:lstStyle/>
          <a:p>
            <a:r>
              <a:rPr lang="fi-FI" dirty="0"/>
              <a:t>Itseorganisoituva malli</a:t>
            </a:r>
          </a:p>
        </p:txBody>
      </p:sp>
      <p:sp>
        <p:nvSpPr>
          <p:cNvPr id="6" name="Sisällön paikkamerkki 5">
            <a:extLst>
              <a:ext uri="{FF2B5EF4-FFF2-40B4-BE49-F238E27FC236}">
                <a16:creationId xmlns:a16="http://schemas.microsoft.com/office/drawing/2014/main" id="{7002781F-8315-46C8-9262-9AEE4FBA407E}"/>
              </a:ext>
            </a:extLst>
          </p:cNvPr>
          <p:cNvSpPr>
            <a:spLocks noGrp="1"/>
          </p:cNvSpPr>
          <p:nvPr>
            <p:ph sz="quarter" idx="4"/>
          </p:nvPr>
        </p:nvSpPr>
        <p:spPr>
          <a:xfrm>
            <a:off x="6197605" y="1726105"/>
            <a:ext cx="5183188" cy="4419509"/>
          </a:xfrm>
        </p:spPr>
        <p:txBody>
          <a:bodyPr>
            <a:normAutofit fontScale="47500" lnSpcReduction="20000"/>
          </a:bodyPr>
          <a:lstStyle/>
          <a:p>
            <a:pPr marL="0" indent="0">
              <a:buNone/>
            </a:pPr>
            <a:r>
              <a:rPr lang="fi-FI" dirty="0"/>
              <a:t>Itseorganisoitumisen malli on haastavampi markkinoida, mutta toimii hyvin vanhempien osallistamisessa.</a:t>
            </a:r>
          </a:p>
          <a:p>
            <a:r>
              <a:rPr lang="fi-FI" dirty="0"/>
              <a:t>Seura on sopinut etukäteen vain valmentajan kanssa toiminnan käynnistämisestä. </a:t>
            </a:r>
          </a:p>
          <a:p>
            <a:r>
              <a:rPr lang="fi-FI" dirty="0"/>
              <a:t>Tämän jälkeen seuran edustaja (valmentaja) kutsuu koolle kaikki toiminnasta kiinnostuneet.</a:t>
            </a:r>
          </a:p>
          <a:p>
            <a:r>
              <a:rPr lang="fi-FI" dirty="0"/>
              <a:t>Kun toiminta käynnistyy, järjestetään aloituspalaveri.</a:t>
            </a:r>
          </a:p>
          <a:p>
            <a:r>
              <a:rPr lang="fi-FI" dirty="0"/>
              <a:t>Aloituspalaverissa laaditaan yhdessä ryhmälle toimintasuunnitelmaa (ks. Kysymykset vieressä). </a:t>
            </a:r>
          </a:p>
          <a:p>
            <a:r>
              <a:rPr lang="fi-FI" dirty="0"/>
              <a:t>Aloituspalaverissa olisi hyvä valita tarvittavat toimihenkilöt joukkueen/ryhmän tueksi: joukkueenjohtaja, tiedottaja,  joukkuekoordinaattori, sihteeri, taloudenhoitaja, huoltaja </a:t>
            </a:r>
            <a:r>
              <a:rPr lang="fi-FI" dirty="0" err="1"/>
              <a:t>jne</a:t>
            </a:r>
            <a:r>
              <a:rPr lang="fi-FI" dirty="0"/>
              <a:t>… kaikille löytyy varmasti tehtävää.</a:t>
            </a:r>
          </a:p>
          <a:p>
            <a:r>
              <a:rPr lang="fi-FI" dirty="0"/>
              <a:t>Aloituspalaverissa kerätään kaikkien osallistujien yhteystiedot ja toimitetaan ne seuran jäsenrekisterin vastaavalle. Samalla sovitaan ryhmän omat viestintätavat.</a:t>
            </a:r>
          </a:p>
          <a:p>
            <a:r>
              <a:rPr lang="fi-FI" dirty="0"/>
              <a:t>Toiminnan muodot, vastuut, tehtävät ja moni muukin asia muotoutuu toiminnan mukana, sillä joukkueen/ryhmän toimihenkilöt saavat yhdessä tehdä joukkueen kirjallisen toiminta- ja taloussuunnitelman, huomioiden seurajohdon antamat ohjeet.</a:t>
            </a:r>
          </a:p>
          <a:p>
            <a:pPr marL="0" indent="0">
              <a:buNone/>
            </a:pPr>
            <a:r>
              <a:rPr lang="fi-FI" dirty="0"/>
              <a:t>= ”muotoutuva paketti harrastajalle”</a:t>
            </a:r>
          </a:p>
        </p:txBody>
      </p:sp>
      <p:pic>
        <p:nvPicPr>
          <p:cNvPr id="7" name="Kuva 6">
            <a:extLst>
              <a:ext uri="{FF2B5EF4-FFF2-40B4-BE49-F238E27FC236}">
                <a16:creationId xmlns:a16="http://schemas.microsoft.com/office/drawing/2014/main" id="{FA3B57BE-5440-4405-BF9A-B8AD99173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259442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29B0F2-BD3C-4A28-9848-757499186C52}"/>
              </a:ext>
            </a:extLst>
          </p:cNvPr>
          <p:cNvSpPr>
            <a:spLocks noGrp="1"/>
          </p:cNvSpPr>
          <p:nvPr>
            <p:ph type="title"/>
          </p:nvPr>
        </p:nvSpPr>
        <p:spPr/>
        <p:txBody>
          <a:bodyPr/>
          <a:lstStyle/>
          <a:p>
            <a:r>
              <a:rPr lang="fi-FI" b="1" dirty="0"/>
              <a:t>Viestintä</a:t>
            </a:r>
            <a:r>
              <a:rPr lang="fi-FI" dirty="0"/>
              <a:t> 			</a:t>
            </a:r>
          </a:p>
        </p:txBody>
      </p:sp>
      <p:sp>
        <p:nvSpPr>
          <p:cNvPr id="3" name="Sisällön paikkamerkki 2">
            <a:extLst>
              <a:ext uri="{FF2B5EF4-FFF2-40B4-BE49-F238E27FC236}">
                <a16:creationId xmlns:a16="http://schemas.microsoft.com/office/drawing/2014/main" id="{F61C4A91-87AF-46C0-8769-16E1AF449EA4}"/>
              </a:ext>
            </a:extLst>
          </p:cNvPr>
          <p:cNvSpPr>
            <a:spLocks noGrp="1"/>
          </p:cNvSpPr>
          <p:nvPr>
            <p:ph idx="1"/>
          </p:nvPr>
        </p:nvSpPr>
        <p:spPr>
          <a:xfrm>
            <a:off x="838200" y="1673225"/>
            <a:ext cx="10515600" cy="4351338"/>
          </a:xfrm>
        </p:spPr>
        <p:txBody>
          <a:bodyPr>
            <a:normAutofit fontScale="85000" lnSpcReduction="20000"/>
          </a:bodyPr>
          <a:lstStyle/>
          <a:p>
            <a:r>
              <a:rPr lang="fi-FI" dirty="0"/>
              <a:t>Yhteinen viestintätapa seurassa</a:t>
            </a:r>
          </a:p>
          <a:p>
            <a:pPr lvl="1"/>
            <a:r>
              <a:rPr lang="fi-FI" dirty="0"/>
              <a:t>Avoin viestintä on tärkeä yhteisöllisyyttä lisäävä tekijä.</a:t>
            </a:r>
          </a:p>
          <a:p>
            <a:pPr lvl="1"/>
            <a:r>
              <a:rPr lang="fi-FI" dirty="0"/>
              <a:t>Yhdessä toimimisen kannalta on erityisen tärkeää kertoa kaikille seurassa toimiville seuran viestinnän välineistä ja toimintatavoista. </a:t>
            </a:r>
          </a:p>
          <a:p>
            <a:pPr lvl="1"/>
            <a:r>
              <a:rPr lang="fi-FI" dirty="0"/>
              <a:t>Kotisivut ovat edelleen seuran ulkoisen viestinnän yksi tärkeimmistä välineistä ja ne toimivat myös sisäisen viestinnän välineenä.</a:t>
            </a:r>
          </a:p>
          <a:p>
            <a:pPr lvl="1"/>
            <a:r>
              <a:rPr lang="fi-FI" dirty="0"/>
              <a:t>Kannattaa aina miettiä onko tiedot helposti saavutettavissa myös seuran ja joukkueen ulkopuolisille.</a:t>
            </a:r>
          </a:p>
          <a:p>
            <a:pPr lvl="1"/>
            <a:r>
              <a:rPr lang="fi-FI" dirty="0"/>
              <a:t>Oleellista on tietää kenellä on oikeus ja samalla velvollisuus tiedottaa!</a:t>
            </a:r>
          </a:p>
          <a:p>
            <a:pPr lvl="1"/>
            <a:r>
              <a:rPr lang="fi-FI" dirty="0"/>
              <a:t>Yhdessä päätetyt asiat tulee kirjata kaikkien nähtäväksi.</a:t>
            </a:r>
          </a:p>
          <a:p>
            <a:endParaRPr lang="fi-FI" dirty="0"/>
          </a:p>
          <a:p>
            <a:r>
              <a:rPr lang="fi-FI" dirty="0"/>
              <a:t>Yhteinen sovittu viestintätapa harjoitusryhmässä</a:t>
            </a:r>
          </a:p>
          <a:p>
            <a:pPr lvl="1"/>
            <a:r>
              <a:rPr lang="fi-FI" dirty="0"/>
              <a:t>palaverissa tulee sopia joukkueen viestintävälineistä ja tavoista aina toimintakauden alussa. On tärkeää huomioida, että ryhmässä voi olla uusia jäseniä, joille vanhat toimintatavat eivät ole entuudestaan tuttuja. </a:t>
            </a:r>
          </a:p>
          <a:p>
            <a:endParaRPr lang="fi-FI" dirty="0"/>
          </a:p>
        </p:txBody>
      </p:sp>
      <p:pic>
        <p:nvPicPr>
          <p:cNvPr id="1028" name="Picture 4" descr="Kuvahaun tulos haulle Matkapuhelin">
            <a:extLst>
              <a:ext uri="{FF2B5EF4-FFF2-40B4-BE49-F238E27FC236}">
                <a16:creationId xmlns:a16="http://schemas.microsoft.com/office/drawing/2014/main" id="{C6D49261-E215-4246-BC69-425A14713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13" y="233363"/>
            <a:ext cx="22383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uvahaun tulos haulle lap top graphic">
            <a:extLst>
              <a:ext uri="{FF2B5EF4-FFF2-40B4-BE49-F238E27FC236}">
                <a16:creationId xmlns:a16="http://schemas.microsoft.com/office/drawing/2014/main" id="{6ECE7B37-FFBE-4EC4-8FC2-6EEFEBDFB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663"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uvahaun tulos haulle sanomalehti">
            <a:extLst>
              <a:ext uri="{FF2B5EF4-FFF2-40B4-BE49-F238E27FC236}">
                <a16:creationId xmlns:a16="http://schemas.microsoft.com/office/drawing/2014/main" id="{4800787C-2ED9-470C-8F94-45235FA3EA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0950" y="254794"/>
            <a:ext cx="1914977" cy="1528763"/>
          </a:xfrm>
          <a:prstGeom prst="rect">
            <a:avLst/>
          </a:prstGeom>
          <a:noFill/>
          <a:extLst>
            <a:ext uri="{909E8E84-426E-40DD-AFC4-6F175D3DCCD1}">
              <a14:hiddenFill xmlns:a14="http://schemas.microsoft.com/office/drawing/2010/main">
                <a:solidFill>
                  <a:srgbClr val="FFFFFF"/>
                </a:solidFill>
              </a14:hiddenFill>
            </a:ext>
          </a:extLst>
        </p:spPr>
      </p:pic>
      <p:pic>
        <p:nvPicPr>
          <p:cNvPr id="7" name="Kuva 6">
            <a:extLst>
              <a:ext uri="{FF2B5EF4-FFF2-40B4-BE49-F238E27FC236}">
                <a16:creationId xmlns:a16="http://schemas.microsoft.com/office/drawing/2014/main" id="{B8CAC449-4198-422C-8F37-6E03B7621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268041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303EAD-1705-445D-9FC6-1095FBE1F68B}"/>
              </a:ext>
            </a:extLst>
          </p:cNvPr>
          <p:cNvSpPr>
            <a:spLocks noGrp="1"/>
          </p:cNvSpPr>
          <p:nvPr>
            <p:ph type="title"/>
          </p:nvPr>
        </p:nvSpPr>
        <p:spPr/>
        <p:txBody>
          <a:bodyPr/>
          <a:lstStyle/>
          <a:p>
            <a:r>
              <a:rPr lang="fi-FI" b="1" dirty="0"/>
              <a:t>Tietosuoja</a:t>
            </a:r>
            <a:r>
              <a:rPr lang="fi-FI" dirty="0"/>
              <a:t>			</a:t>
            </a:r>
          </a:p>
        </p:txBody>
      </p:sp>
      <p:sp>
        <p:nvSpPr>
          <p:cNvPr id="3" name="Sisällön paikkamerkki 2">
            <a:extLst>
              <a:ext uri="{FF2B5EF4-FFF2-40B4-BE49-F238E27FC236}">
                <a16:creationId xmlns:a16="http://schemas.microsoft.com/office/drawing/2014/main" id="{0221D96B-F552-4B84-864D-28B01D0A5021}"/>
              </a:ext>
            </a:extLst>
          </p:cNvPr>
          <p:cNvSpPr>
            <a:spLocks noGrp="1"/>
          </p:cNvSpPr>
          <p:nvPr>
            <p:ph idx="1"/>
          </p:nvPr>
        </p:nvSpPr>
        <p:spPr>
          <a:xfrm>
            <a:off x="838200" y="1571348"/>
            <a:ext cx="10515600" cy="4605615"/>
          </a:xfrm>
        </p:spPr>
        <p:txBody>
          <a:bodyPr>
            <a:normAutofit fontScale="62500" lnSpcReduction="20000"/>
          </a:bodyPr>
          <a:lstStyle/>
          <a:p>
            <a:pPr lvl="0"/>
            <a:r>
              <a:rPr lang="fi-FI" dirty="0"/>
              <a:t>Kun lapsi ilmoittautuu mukaan seuratoimintaan, häneltä kerätään toiminnan kannalta vain välttämättömiä henkilötietoja. On erittäin tärkeää, että henkilötietojen kerääjä tiedostaa henkilön tietosuojan ja ymmärtää ylläpitävänsä henkilörekisteriä. Tiedoista huolehditaan hyvin ja niitä ei jaella turhaan kenellekään.</a:t>
            </a:r>
          </a:p>
          <a:p>
            <a:pPr lvl="0"/>
            <a:endParaRPr lang="fi-FI" dirty="0"/>
          </a:p>
          <a:p>
            <a:pPr lvl="0"/>
            <a:r>
              <a:rPr lang="fi-FI" dirty="0"/>
              <a:t>Jokaiselta lapselta ja hänen huoltajalta tulee kerätä kirjallinen suostumus kuvien käyttöön seuran ja joukkueen viestinnässä. Tämän voi toteuttaa hyvin kauden ensimmäisessä tapaamisessa, missä sekä lapset että vanhemmat ovat paikalla tai sähköisellä ilmoittautumisjärjestelmällä. </a:t>
            </a:r>
          </a:p>
          <a:p>
            <a:endParaRPr lang="fi-FI" dirty="0"/>
          </a:p>
          <a:p>
            <a:r>
              <a:rPr lang="fi-FI" dirty="0"/>
              <a:t>Jos henkilötietoja kerätään ryhmittäin, on hyvä tuoda esille, että tiedot koostetaan yhteiseen seuran jäsenrekisteriin.</a:t>
            </a:r>
          </a:p>
          <a:p>
            <a:endParaRPr lang="fi-FI" dirty="0"/>
          </a:p>
          <a:p>
            <a:r>
              <a:rPr lang="fi-FI" dirty="0"/>
              <a:t>Jäsenrekisteriin on pääsy vain nimetyillä seuran toimihenkilöillä. Jäsenluettelo, missä näkyy jäsenen nimi ja kotikunta, on seuran jäsenten nähtävissä pyydettäessä.</a:t>
            </a:r>
          </a:p>
          <a:p>
            <a:endParaRPr lang="fi-FI" dirty="0"/>
          </a:p>
          <a:p>
            <a:r>
              <a:rPr lang="fi-FI" dirty="0">
                <a:solidFill>
                  <a:srgbClr val="FF0000"/>
                </a:solidFill>
              </a:rPr>
              <a:t>Meidän seurassa jäsenrekisterivastaava on: </a:t>
            </a:r>
          </a:p>
        </p:txBody>
      </p:sp>
      <p:pic>
        <p:nvPicPr>
          <p:cNvPr id="4" name="Kuva 3">
            <a:extLst>
              <a:ext uri="{FF2B5EF4-FFF2-40B4-BE49-F238E27FC236}">
                <a16:creationId xmlns:a16="http://schemas.microsoft.com/office/drawing/2014/main" id="{8CC8BBB4-F867-458C-86AE-5F25FA906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08278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2D24B-D644-46E2-8E46-2A895ED5EAD7}"/>
              </a:ext>
            </a:extLst>
          </p:cNvPr>
          <p:cNvSpPr>
            <a:spLocks noGrp="1"/>
          </p:cNvSpPr>
          <p:nvPr>
            <p:ph type="title"/>
          </p:nvPr>
        </p:nvSpPr>
        <p:spPr/>
        <p:txBody>
          <a:bodyPr/>
          <a:lstStyle/>
          <a:p>
            <a:r>
              <a:rPr lang="fi-FI" b="1" dirty="0"/>
              <a:t>Mitä harrastaminen maksaa</a:t>
            </a:r>
            <a:r>
              <a:rPr lang="fi-FI" dirty="0"/>
              <a:t>		</a:t>
            </a:r>
          </a:p>
        </p:txBody>
      </p:sp>
      <p:sp>
        <p:nvSpPr>
          <p:cNvPr id="3" name="Sisällön paikkamerkki 2">
            <a:extLst>
              <a:ext uri="{FF2B5EF4-FFF2-40B4-BE49-F238E27FC236}">
                <a16:creationId xmlns:a16="http://schemas.microsoft.com/office/drawing/2014/main" id="{F3DF0D0D-C288-40CA-9629-1877FB0A33F1}"/>
              </a:ext>
            </a:extLst>
          </p:cNvPr>
          <p:cNvSpPr>
            <a:spLocks noGrp="1"/>
          </p:cNvSpPr>
          <p:nvPr>
            <p:ph sz="half" idx="1"/>
          </p:nvPr>
        </p:nvSpPr>
        <p:spPr/>
        <p:txBody>
          <a:bodyPr>
            <a:noAutofit/>
          </a:bodyPr>
          <a:lstStyle/>
          <a:p>
            <a:pPr marL="0" indent="0">
              <a:buNone/>
            </a:pPr>
            <a:r>
              <a:rPr lang="fi-FI" sz="1400" dirty="0"/>
              <a:t>Välttämättömät maksut seuralle:</a:t>
            </a:r>
          </a:p>
          <a:p>
            <a:r>
              <a:rPr lang="fi-FI" sz="1400" dirty="0"/>
              <a:t>Seuran jäsenmaksu</a:t>
            </a:r>
          </a:p>
          <a:p>
            <a:r>
              <a:rPr lang="fi-FI" sz="1400" dirty="0"/>
              <a:t>Mahdollinen toiminnan osallistumismaksu</a:t>
            </a:r>
          </a:p>
          <a:p>
            <a:pPr marL="0" indent="0">
              <a:buNone/>
            </a:pPr>
            <a:r>
              <a:rPr lang="fi-FI" sz="1400" dirty="0"/>
              <a:t>Kilpailumaksut  järjestäjätahoille:</a:t>
            </a:r>
          </a:p>
          <a:p>
            <a:r>
              <a:rPr lang="fi-FI" sz="1400" dirty="0"/>
              <a:t>Lisenssimaksu</a:t>
            </a:r>
          </a:p>
          <a:p>
            <a:r>
              <a:rPr lang="fi-FI" sz="1400" dirty="0"/>
              <a:t>Mahdolliset leiri-, kilpailu-, turnausmaksut tms.</a:t>
            </a:r>
          </a:p>
          <a:p>
            <a:pPr marL="0" indent="0">
              <a:buNone/>
            </a:pPr>
            <a:r>
              <a:rPr lang="fi-FI" sz="1400" dirty="0"/>
              <a:t>Henkilökohtaiset maksut:</a:t>
            </a:r>
          </a:p>
          <a:p>
            <a:r>
              <a:rPr lang="fi-FI" sz="1400" dirty="0"/>
              <a:t>Välineet ja asusteet</a:t>
            </a:r>
          </a:p>
          <a:p>
            <a:pPr marL="0" indent="0">
              <a:buNone/>
            </a:pPr>
            <a:endParaRPr lang="fi-FI" sz="1400" dirty="0"/>
          </a:p>
          <a:p>
            <a:pPr marL="0" indent="0">
              <a:buNone/>
            </a:pPr>
            <a:r>
              <a:rPr lang="fi-FI" sz="1400" dirty="0"/>
              <a:t>Seuran toimintatapaan voi kuulua esimerkiksi:</a:t>
            </a:r>
          </a:p>
          <a:p>
            <a:r>
              <a:rPr lang="fi-FI" sz="1400" dirty="0"/>
              <a:t>Jaosto-, joukkue- tai ryhmäkohtaiset maksut</a:t>
            </a:r>
          </a:p>
          <a:p>
            <a:r>
              <a:rPr lang="fi-FI" sz="1400" dirty="0"/>
              <a:t>Maksun kokoaminen kuukausittain, kertamaksulla tms.</a:t>
            </a:r>
          </a:p>
          <a:p>
            <a:r>
              <a:rPr lang="fi-FI" sz="1400" dirty="0"/>
              <a:t>Valmennusmaksu tms.</a:t>
            </a:r>
          </a:p>
        </p:txBody>
      </p:sp>
      <p:sp>
        <p:nvSpPr>
          <p:cNvPr id="4" name="Sisällön paikkamerkki 3">
            <a:extLst>
              <a:ext uri="{FF2B5EF4-FFF2-40B4-BE49-F238E27FC236}">
                <a16:creationId xmlns:a16="http://schemas.microsoft.com/office/drawing/2014/main" id="{A9B9B086-416F-4DA8-BAD0-4A2C626DF10E}"/>
              </a:ext>
            </a:extLst>
          </p:cNvPr>
          <p:cNvSpPr>
            <a:spLocks noGrp="1"/>
          </p:cNvSpPr>
          <p:nvPr>
            <p:ph sz="half" idx="2"/>
          </p:nvPr>
        </p:nvSpPr>
        <p:spPr>
          <a:xfrm>
            <a:off x="6172200" y="1825624"/>
            <a:ext cx="5181600" cy="4486275"/>
          </a:xfrm>
        </p:spPr>
        <p:txBody>
          <a:bodyPr>
            <a:normAutofit/>
          </a:bodyPr>
          <a:lstStyle/>
          <a:p>
            <a:pPr marL="0" indent="0">
              <a:buNone/>
            </a:pPr>
            <a:r>
              <a:rPr lang="fi-FI" sz="1600" dirty="0"/>
              <a:t>Voimme yhdessä toimimalla vaikuttaa kustannusten suuruuteen. Seuratoiminnassa yhdistyksen jäsenet voivat yhdessä miettiä miten toimintaa rahoitetaan. </a:t>
            </a:r>
          </a:p>
          <a:p>
            <a:pPr marL="0" indent="0">
              <a:buNone/>
            </a:pPr>
            <a:r>
              <a:rPr lang="fi-FI" sz="1600" dirty="0"/>
              <a:t>Seuran hallitus linjaa seuran varainhankintamuodot. Jos olet kiinnostunut seuran varainhankinnasta, ole yhteydessä seuran hallitukseen.</a:t>
            </a:r>
          </a:p>
          <a:p>
            <a:pPr marL="0" indent="0">
              <a:buNone/>
            </a:pPr>
            <a:endParaRPr lang="fi-FI" sz="1800" dirty="0">
              <a:solidFill>
                <a:srgbClr val="FF0000"/>
              </a:solidFill>
            </a:endParaRPr>
          </a:p>
          <a:p>
            <a:pPr marL="0" indent="0">
              <a:buNone/>
            </a:pPr>
            <a:r>
              <a:rPr lang="fi-FI" sz="1800" dirty="0">
                <a:solidFill>
                  <a:srgbClr val="FF0000"/>
                </a:solidFill>
              </a:rPr>
              <a:t>Meidän seurassa toimitaan näin:</a:t>
            </a:r>
          </a:p>
          <a:p>
            <a:pPr marL="0" indent="0">
              <a:buNone/>
            </a:pPr>
            <a:endParaRPr lang="fi-FI" dirty="0"/>
          </a:p>
        </p:txBody>
      </p:sp>
      <p:pic>
        <p:nvPicPr>
          <p:cNvPr id="1026" name="Picture 2" descr="Kuvahaun tulos haulle raha piirretty">
            <a:extLst>
              <a:ext uri="{FF2B5EF4-FFF2-40B4-BE49-F238E27FC236}">
                <a16:creationId xmlns:a16="http://schemas.microsoft.com/office/drawing/2014/main" id="{2CFCD58B-0139-48D1-A930-84C47EC1F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320" y="286042"/>
            <a:ext cx="1380953" cy="1380953"/>
          </a:xfrm>
          <a:prstGeom prst="rect">
            <a:avLst/>
          </a:prstGeom>
          <a:noFill/>
          <a:extLst>
            <a:ext uri="{909E8E84-426E-40DD-AFC4-6F175D3DCCD1}">
              <a14:hiddenFill xmlns:a14="http://schemas.microsoft.com/office/drawing/2010/main">
                <a:solidFill>
                  <a:srgbClr val="FFFFFF"/>
                </a:solidFill>
              </a14:hiddenFill>
            </a:ext>
          </a:extLst>
        </p:spPr>
      </p:pic>
      <p:sp>
        <p:nvSpPr>
          <p:cNvPr id="6" name="Puhekupla: Suorakulmio, kulmat pyöristettu 5">
            <a:extLst>
              <a:ext uri="{FF2B5EF4-FFF2-40B4-BE49-F238E27FC236}">
                <a16:creationId xmlns:a16="http://schemas.microsoft.com/office/drawing/2014/main" id="{D10FFC9F-F504-4B0F-8058-35FD2120CD53}"/>
              </a:ext>
            </a:extLst>
          </p:cNvPr>
          <p:cNvSpPr/>
          <p:nvPr/>
        </p:nvSpPr>
        <p:spPr>
          <a:xfrm>
            <a:off x="6019800" y="4603005"/>
            <a:ext cx="5734235" cy="937370"/>
          </a:xfrm>
          <a:prstGeom prst="wedgeRoundRectCallout">
            <a:avLst>
              <a:gd name="adj1" fmla="val -61442"/>
              <a:gd name="adj2" fmla="val 1313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Muista, että seura on yleishyödyllinen yhdistys, jossa kaikki saman jäsenryhmän jäsenet maksavat samasta palvelusta saman hinnan.</a:t>
            </a:r>
            <a:endParaRPr lang="fi-FI" dirty="0"/>
          </a:p>
        </p:txBody>
      </p:sp>
      <p:pic>
        <p:nvPicPr>
          <p:cNvPr id="7" name="Kuva 6">
            <a:extLst>
              <a:ext uri="{FF2B5EF4-FFF2-40B4-BE49-F238E27FC236}">
                <a16:creationId xmlns:a16="http://schemas.microsoft.com/office/drawing/2014/main" id="{3CBFF751-7C49-4EA2-B298-E2F549991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336134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0D5D86-A491-4329-B3EC-6BED607234FB}"/>
              </a:ext>
            </a:extLst>
          </p:cNvPr>
          <p:cNvSpPr>
            <a:spLocks noGrp="1"/>
          </p:cNvSpPr>
          <p:nvPr>
            <p:ph type="title"/>
          </p:nvPr>
        </p:nvSpPr>
        <p:spPr>
          <a:xfrm>
            <a:off x="838200" y="198437"/>
            <a:ext cx="10515600" cy="1325563"/>
          </a:xfrm>
        </p:spPr>
        <p:txBody>
          <a:bodyPr/>
          <a:lstStyle/>
          <a:p>
            <a:pPr algn="ctr"/>
            <a:r>
              <a:rPr lang="fi-FI" b="1" dirty="0"/>
              <a:t>Lisenssit ja vakuutukset</a:t>
            </a:r>
          </a:p>
        </p:txBody>
      </p:sp>
      <p:sp>
        <p:nvSpPr>
          <p:cNvPr id="3" name="Sisällön paikkamerkki 2">
            <a:extLst>
              <a:ext uri="{FF2B5EF4-FFF2-40B4-BE49-F238E27FC236}">
                <a16:creationId xmlns:a16="http://schemas.microsoft.com/office/drawing/2014/main" id="{C238D049-1852-484F-A7C1-5C9669F52A06}"/>
              </a:ext>
            </a:extLst>
          </p:cNvPr>
          <p:cNvSpPr>
            <a:spLocks noGrp="1"/>
          </p:cNvSpPr>
          <p:nvPr>
            <p:ph sz="half" idx="1"/>
          </p:nvPr>
        </p:nvSpPr>
        <p:spPr>
          <a:xfrm>
            <a:off x="838200" y="1825625"/>
            <a:ext cx="4603812" cy="4351338"/>
          </a:xfrm>
        </p:spPr>
        <p:txBody>
          <a:bodyPr>
            <a:noAutofit/>
          </a:bodyPr>
          <a:lstStyle/>
          <a:p>
            <a:pPr marL="0" indent="0">
              <a:buNone/>
            </a:pPr>
            <a:r>
              <a:rPr lang="fi-FI" sz="1800" b="1" dirty="0"/>
              <a:t>Lisenssi </a:t>
            </a:r>
          </a:p>
          <a:p>
            <a:r>
              <a:rPr lang="fi-FI" sz="1800" dirty="0"/>
              <a:t>Kilpailijan rekisteröivä lisenssi on kilpailulupa joka ostetaan lajiliitolta</a:t>
            </a:r>
          </a:p>
          <a:p>
            <a:r>
              <a:rPr lang="fi-FI" sz="1800" dirty="0"/>
              <a:t>Lisenssi vaaditaan kaikilta kilpailutoiminnassa mukana olevilta</a:t>
            </a:r>
          </a:p>
          <a:p>
            <a:pPr marL="457200" lvl="1" indent="0">
              <a:buNone/>
            </a:pPr>
            <a:endParaRPr lang="fi-FI" sz="1800" dirty="0"/>
          </a:p>
          <a:p>
            <a:pPr marL="0" indent="0">
              <a:buNone/>
            </a:pPr>
            <a:r>
              <a:rPr lang="fi-FI" sz="1800" b="1" dirty="0"/>
              <a:t>Harrastepassi tms.</a:t>
            </a:r>
          </a:p>
          <a:p>
            <a:r>
              <a:rPr lang="fi-FI" sz="1800" dirty="0"/>
              <a:t>Harrastajan rekisteröivä harrastetoiminnan ”lupa” joka ostetaan lajiliitolta</a:t>
            </a:r>
          </a:p>
          <a:p>
            <a:r>
              <a:rPr lang="fi-FI" sz="1800" dirty="0"/>
              <a:t>Oikeuttaa yleensä liiton harrastetapahtumiin osallistumiseen</a:t>
            </a:r>
          </a:p>
          <a:p>
            <a:r>
              <a:rPr lang="fi-FI" sz="1800" dirty="0"/>
              <a:t>Ei yleensä oikeuta kilpailutoimintaan</a:t>
            </a:r>
          </a:p>
          <a:p>
            <a:endParaRPr lang="fi-FI" sz="1800" dirty="0">
              <a:solidFill>
                <a:srgbClr val="7030A0"/>
              </a:solidFill>
            </a:endParaRPr>
          </a:p>
        </p:txBody>
      </p:sp>
      <p:sp>
        <p:nvSpPr>
          <p:cNvPr id="4" name="Sisällön paikkamerkki 3">
            <a:extLst>
              <a:ext uri="{FF2B5EF4-FFF2-40B4-BE49-F238E27FC236}">
                <a16:creationId xmlns:a16="http://schemas.microsoft.com/office/drawing/2014/main" id="{A6626D00-B914-4C5C-B248-E0034A7CFE3C}"/>
              </a:ext>
            </a:extLst>
          </p:cNvPr>
          <p:cNvSpPr>
            <a:spLocks noGrp="1"/>
          </p:cNvSpPr>
          <p:nvPr>
            <p:ph sz="half" idx="2"/>
          </p:nvPr>
        </p:nvSpPr>
        <p:spPr>
          <a:xfrm>
            <a:off x="5701682" y="1524000"/>
            <a:ext cx="5857043" cy="5169877"/>
          </a:xfrm>
        </p:spPr>
        <p:txBody>
          <a:bodyPr>
            <a:normAutofit fontScale="32500" lnSpcReduction="20000"/>
          </a:bodyPr>
          <a:lstStyle/>
          <a:p>
            <a:pPr marL="0" indent="0">
              <a:buNone/>
            </a:pPr>
            <a:r>
              <a:rPr lang="fi-FI" sz="4900" b="1" dirty="0"/>
              <a:t>Vakuutukset</a:t>
            </a:r>
          </a:p>
          <a:p>
            <a:pPr marL="0" indent="0">
              <a:buNone/>
            </a:pPr>
            <a:r>
              <a:rPr lang="fi-FI" sz="4900" dirty="0"/>
              <a:t>Urheilevalla lapsella ja nuorella tulee olla hyvä vakuutusturva. Kilpailutoimintaan ei voi osallistua ilman vakuutusta. </a:t>
            </a:r>
            <a:endParaRPr lang="fi-FI" sz="4900" b="1" dirty="0"/>
          </a:p>
          <a:p>
            <a:pPr marL="0" indent="0">
              <a:buNone/>
            </a:pPr>
            <a:r>
              <a:rPr lang="fi-FI" sz="4900" b="1" dirty="0"/>
              <a:t>Sporttiturva</a:t>
            </a:r>
          </a:p>
          <a:p>
            <a:r>
              <a:rPr lang="fi-FI" sz="4900" dirty="0"/>
              <a:t>Sporttiturvalla on kausiluonteinen voimassaoloaika, joka vaihtelee lajin mukaan. Sporttiturva kattaa</a:t>
            </a:r>
          </a:p>
          <a:p>
            <a:pPr lvl="1"/>
            <a:r>
              <a:rPr lang="fi-FI" sz="4900" dirty="0"/>
              <a:t>ottelut/kilpailut/turnaukset</a:t>
            </a:r>
          </a:p>
          <a:p>
            <a:pPr lvl="1"/>
            <a:r>
              <a:rPr lang="fi-FI" sz="4900" dirty="0"/>
              <a:t>harjoitukset, jotka ovat lajille ominaisia tai valmennusohjelman mukaisia</a:t>
            </a:r>
          </a:p>
          <a:p>
            <a:pPr lvl="1"/>
            <a:r>
              <a:rPr lang="fi-FI" sz="4900" dirty="0"/>
              <a:t>kilpailumatkat ja koulutus-, liikunta- sekä valmennusleirit koko ajan sekä näihin välittömästi liittyvät meno- ja paluumatkat niin kotimaassa kuin ulkomaillakin</a:t>
            </a:r>
          </a:p>
          <a:p>
            <a:pPr marL="0" indent="0">
              <a:buNone/>
            </a:pPr>
            <a:r>
              <a:rPr lang="fi-FI" sz="4900" b="1" dirty="0"/>
              <a:t>Tuplaturva</a:t>
            </a:r>
          </a:p>
          <a:p>
            <a:r>
              <a:rPr lang="fi-FI" sz="4900" dirty="0"/>
              <a:t>Useimmat lajiliitot kuuluvat Tuplaturvan piiriin, mikä tarkoittaa sitä, että</a:t>
            </a:r>
          </a:p>
          <a:p>
            <a:pPr lvl="1"/>
            <a:r>
              <a:rPr lang="fi-FI" sz="4900" dirty="0"/>
              <a:t>kaikki jäsenseurojen vapaaehtoistyöntekijät ovat vakuutettuja</a:t>
            </a:r>
          </a:p>
          <a:p>
            <a:pPr lvl="1"/>
            <a:r>
              <a:rPr lang="fi-FI" sz="4900" dirty="0"/>
              <a:t>seuralla on toiminnan vastuuvakuutus mikä korvaa kolmannelle osapuolelle aiheutetut henkilö- tai esinevahingot </a:t>
            </a:r>
          </a:p>
          <a:p>
            <a:pPr lvl="1">
              <a:buFontTx/>
              <a:buChar char="-"/>
            </a:pPr>
            <a:endParaRPr lang="fi-FI" sz="1600" dirty="0">
              <a:solidFill>
                <a:srgbClr val="7030A0"/>
              </a:solidFill>
            </a:endParaRPr>
          </a:p>
        </p:txBody>
      </p:sp>
      <p:pic>
        <p:nvPicPr>
          <p:cNvPr id="5" name="Kuva 4">
            <a:extLst>
              <a:ext uri="{FF2B5EF4-FFF2-40B4-BE49-F238E27FC236}">
                <a16:creationId xmlns:a16="http://schemas.microsoft.com/office/drawing/2014/main" id="{D7BBEA0D-3ECD-46AE-9D31-A30B420CF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386784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3DAF6D-0F07-4420-900E-7FC1ECE35637}"/>
              </a:ext>
            </a:extLst>
          </p:cNvPr>
          <p:cNvSpPr>
            <a:spLocks noGrp="1"/>
          </p:cNvSpPr>
          <p:nvPr>
            <p:ph type="title"/>
          </p:nvPr>
        </p:nvSpPr>
        <p:spPr/>
        <p:txBody>
          <a:bodyPr/>
          <a:lstStyle/>
          <a:p>
            <a:r>
              <a:rPr lang="fi-FI" b="1" dirty="0"/>
              <a:t>Ryhmäjaot</a:t>
            </a:r>
            <a:r>
              <a:rPr lang="fi-FI" dirty="0"/>
              <a:t>		</a:t>
            </a:r>
          </a:p>
        </p:txBody>
      </p:sp>
      <p:sp>
        <p:nvSpPr>
          <p:cNvPr id="3" name="Sisällön paikkamerkki 2">
            <a:extLst>
              <a:ext uri="{FF2B5EF4-FFF2-40B4-BE49-F238E27FC236}">
                <a16:creationId xmlns:a16="http://schemas.microsoft.com/office/drawing/2014/main" id="{1D082D7A-B59B-40F0-95F9-9C3F7FE18114}"/>
              </a:ext>
            </a:extLst>
          </p:cNvPr>
          <p:cNvSpPr>
            <a:spLocks noGrp="1"/>
          </p:cNvSpPr>
          <p:nvPr>
            <p:ph idx="1"/>
          </p:nvPr>
        </p:nvSpPr>
        <p:spPr>
          <a:xfrm>
            <a:off x="838200" y="1511300"/>
            <a:ext cx="10515600" cy="4351338"/>
          </a:xfrm>
        </p:spPr>
        <p:txBody>
          <a:bodyPr>
            <a:normAutofit fontScale="85000" lnSpcReduction="10000"/>
          </a:bodyPr>
          <a:lstStyle/>
          <a:p>
            <a:r>
              <a:rPr lang="fi-FI" dirty="0"/>
              <a:t>Seuroissa lapset ja nuoret jaetaan usein harjoitusryhmiin. Ihannetilanteessa jokainen lapsi pääsee juuri siihen ryhmään mikä hänelle on sopivin.</a:t>
            </a:r>
            <a:endParaRPr lang="fi-FI" dirty="0">
              <a:highlight>
                <a:srgbClr val="FFFF00"/>
              </a:highlight>
            </a:endParaRPr>
          </a:p>
          <a:p>
            <a:r>
              <a:rPr lang="fi-FI" dirty="0"/>
              <a:t>Urheiluseurassa jako perustuu tyypillisesti iän, sukupuolen, taitotason, motivaatiotason ja/tai ilmoittautumisjärjestyksen mukaan. Jakojen teko saattaa olla haastavaa, perustuvat ne sitten mihin hyvänsä periaatteisiin. Usein joku toivoo poikkeusta käytäntöihin. </a:t>
            </a:r>
            <a:br>
              <a:rPr lang="fi-FI" dirty="0"/>
            </a:br>
            <a:endParaRPr lang="fi-FI" dirty="0"/>
          </a:p>
          <a:p>
            <a:pPr lvl="2"/>
            <a:r>
              <a:rPr lang="fi-FI" dirty="0"/>
              <a:t>Ikä: ”Kolme vuotta nuorempi veli pitäisi saada mukaan samaan joukkueeseen…”</a:t>
            </a:r>
          </a:p>
          <a:p>
            <a:pPr lvl="2"/>
            <a:r>
              <a:rPr lang="fi-FI" dirty="0"/>
              <a:t>Sukupuoli: ”Poika haluaisi mukaan tyttöjen joukkueeseen, kun tyttöjoukkue kilpailee enemmän kuin pojat…”</a:t>
            </a:r>
          </a:p>
          <a:p>
            <a:pPr lvl="2"/>
            <a:r>
              <a:rPr lang="fi-FI" dirty="0"/>
              <a:t>Taitotaso: ”Meidän tytär on motorisesti niin lahjakas, että hän kyllä kuuluisi parempaan ryhmään…”</a:t>
            </a:r>
          </a:p>
          <a:p>
            <a:pPr lvl="2"/>
            <a:r>
              <a:rPr lang="fi-FI" dirty="0"/>
              <a:t>Motivaatiotaso: ”Meidän poika haluaa harjoitella vain kerran viikossa tässä joukkueessa…”</a:t>
            </a:r>
          </a:p>
          <a:p>
            <a:pPr lvl="2"/>
            <a:r>
              <a:rPr lang="fi-FI" dirty="0"/>
              <a:t>Ilmoittautumisjärjestys: ”Netti ei toiminut, kun piti ilmoittautua sen kautta. Olen kyllä puheenjohtajalle sanonut jo viime kesänä, että meidän tytär tulee mukaan…”</a:t>
            </a:r>
          </a:p>
        </p:txBody>
      </p:sp>
      <p:pic>
        <p:nvPicPr>
          <p:cNvPr id="4" name="Kuva 3">
            <a:extLst>
              <a:ext uri="{FF2B5EF4-FFF2-40B4-BE49-F238E27FC236}">
                <a16:creationId xmlns:a16="http://schemas.microsoft.com/office/drawing/2014/main" id="{5B87FF91-3A0B-4B23-AB1A-1C1CE376D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78935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CAF3A0CA-F1D5-4FDD-9A4F-E302CD7651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58" b="1317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3A20FD2-BA2E-4E36-8048-69D2A3A37EF6}"/>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Vanhempien osallisuus urheiluseurassa</a:t>
            </a:r>
            <a:endParaRPr lang="en-US" sz="3600">
              <a:solidFill>
                <a:schemeClr val="tx1">
                  <a:lumMod val="85000"/>
                  <a:lumOff val="15000"/>
                </a:schemeClr>
              </a:solidFill>
            </a:endParaRP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Kuva 9">
            <a:extLst>
              <a:ext uri="{FF2B5EF4-FFF2-40B4-BE49-F238E27FC236}">
                <a16:creationId xmlns:a16="http://schemas.microsoft.com/office/drawing/2014/main" id="{24FB2863-E270-4D47-81B4-5163764D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2672584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451952"/>
          </a:xfrm>
        </p:spPr>
        <p:txBody>
          <a:bodyPr>
            <a:normAutofit/>
          </a:bodyPr>
          <a:lstStyle/>
          <a:p>
            <a:r>
              <a:rPr lang="fi-FI" b="1" dirty="0"/>
              <a:t>Ryhmäjaot</a:t>
            </a:r>
            <a:r>
              <a:rPr lang="fi-FI" dirty="0"/>
              <a:t> </a:t>
            </a:r>
          </a:p>
        </p:txBody>
      </p:sp>
      <p:sp>
        <p:nvSpPr>
          <p:cNvPr id="3" name="Sisällön paikkamerkki 2"/>
          <p:cNvSpPr>
            <a:spLocks noGrp="1"/>
          </p:cNvSpPr>
          <p:nvPr>
            <p:ph idx="1"/>
          </p:nvPr>
        </p:nvSpPr>
        <p:spPr>
          <a:xfrm>
            <a:off x="838200" y="2016369"/>
            <a:ext cx="10515600" cy="4160594"/>
          </a:xfrm>
        </p:spPr>
        <p:txBody>
          <a:bodyPr/>
          <a:lstStyle/>
          <a:p>
            <a:r>
              <a:rPr lang="fi-FI" dirty="0"/>
              <a:t>ryhmäjaoissa on oleellista ymmärtää, että joku seurassa tekee vastuulliset päätökset jaoista joka kausi. Päätökset tehdään lasten parhaaksi.</a:t>
            </a:r>
          </a:p>
          <a:p>
            <a:r>
              <a:rPr lang="fi-FI" dirty="0"/>
              <a:t>Päätösten syyt ja kompromissit on helpompi ymmärtää, kun jakoperusteet ovat avoimesti kaikilla etukäteen tiedossa.</a:t>
            </a:r>
          </a:p>
          <a:p>
            <a:r>
              <a:rPr lang="fi-FI" dirty="0">
                <a:solidFill>
                  <a:srgbClr val="FF0000"/>
                </a:solidFill>
              </a:rPr>
              <a:t>Meidän seurassa ryhmiin jako tapahtuu seuraavasti:</a:t>
            </a:r>
          </a:p>
          <a:p>
            <a:endParaRPr lang="fi-FI" dirty="0"/>
          </a:p>
          <a:p>
            <a:endParaRPr lang="fi-FI" dirty="0"/>
          </a:p>
          <a:p>
            <a:pPr marL="0" indent="0">
              <a:buNone/>
            </a:pPr>
            <a:endParaRPr lang="fi-FI" dirty="0"/>
          </a:p>
        </p:txBody>
      </p:sp>
      <p:pic>
        <p:nvPicPr>
          <p:cNvPr id="4" name="Kuva 3">
            <a:extLst>
              <a:ext uri="{FF2B5EF4-FFF2-40B4-BE49-F238E27FC236}">
                <a16:creationId xmlns:a16="http://schemas.microsoft.com/office/drawing/2014/main" id="{0FB847C3-C800-4506-8943-66257805A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372409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96F318-7AC5-4C63-ABD5-82DBBBAFE8C9}"/>
              </a:ext>
            </a:extLst>
          </p:cNvPr>
          <p:cNvSpPr>
            <a:spLocks noGrp="1"/>
          </p:cNvSpPr>
          <p:nvPr>
            <p:ph type="title"/>
          </p:nvPr>
        </p:nvSpPr>
        <p:spPr/>
        <p:txBody>
          <a:bodyPr/>
          <a:lstStyle/>
          <a:p>
            <a:r>
              <a:rPr lang="fi-FI" b="1" dirty="0"/>
              <a:t>Turvallisuus harjoittelussa   </a:t>
            </a:r>
            <a:r>
              <a:rPr lang="fi-FI" dirty="0"/>
              <a:t>		</a:t>
            </a:r>
          </a:p>
        </p:txBody>
      </p:sp>
      <p:sp>
        <p:nvSpPr>
          <p:cNvPr id="3" name="Sisällön paikkamerkki 2">
            <a:extLst>
              <a:ext uri="{FF2B5EF4-FFF2-40B4-BE49-F238E27FC236}">
                <a16:creationId xmlns:a16="http://schemas.microsoft.com/office/drawing/2014/main" id="{2D2366FD-A289-4BCA-B858-498A931F6821}"/>
              </a:ext>
            </a:extLst>
          </p:cNvPr>
          <p:cNvSpPr>
            <a:spLocks noGrp="1"/>
          </p:cNvSpPr>
          <p:nvPr>
            <p:ph sz="half" idx="1"/>
          </p:nvPr>
        </p:nvSpPr>
        <p:spPr>
          <a:xfrm>
            <a:off x="838200" y="1384918"/>
            <a:ext cx="5626100" cy="4992432"/>
          </a:xfrm>
        </p:spPr>
        <p:txBody>
          <a:bodyPr>
            <a:noAutofit/>
          </a:bodyPr>
          <a:lstStyle/>
          <a:p>
            <a:r>
              <a:rPr lang="fi-FI" sz="1400" dirty="0"/>
              <a:t>Urheilijoiden ja vanhempien tulee tietää harjoituspaikka (osoite) ja harjoituksen kesto. Harjoituksen päättyessä jokaista lasta on oltava joku tuttu aikuinen hakemassa ellei ole sovittu, että lapsi saa kulkea itsenäisesti kotiin. Valmentaja huolehtii, että lapsi ei jää yksin odottamaan hakijaansa.</a:t>
            </a:r>
          </a:p>
          <a:p>
            <a:r>
              <a:rPr lang="fi-FI" sz="1400" dirty="0"/>
              <a:t>Aina ilmoitus, jos jostain syystä urheilija ei pääse paikalle.</a:t>
            </a:r>
          </a:p>
          <a:p>
            <a:r>
              <a:rPr lang="fi-FI" sz="1400" dirty="0"/>
              <a:t>Ennen harjoituksia tarkistus, että harjoitusalue on turvallinen, tarvittaessa roskat ja rikkinäiset välineet pois alueelta ennen harjoitusten alkua.</a:t>
            </a:r>
          </a:p>
          <a:p>
            <a:r>
              <a:rPr lang="fi-FI" sz="1400" dirty="0"/>
              <a:t>Jokaisessa harjoitus- ja pelitapahtumassa tulee ensiapuvälineet ja huoltolaukku olla paikalla. Ryhmän huoltajalla tulisi olla yhteystietolista, josta löytyy vanhempien puhelinnumerot sekä mahdolliset allergiat ja sairaudet. </a:t>
            </a:r>
          </a:p>
          <a:p>
            <a:r>
              <a:rPr lang="fi-FI" sz="1400" dirty="0"/>
              <a:t>Turvallista kulkemista harjoituksiin ja peleihin tulee painottaa: esimerkiksi turvallisin reitti polkupyörällä, kypärän käyttö, heijastimen käyttö pimeällä jne.</a:t>
            </a:r>
          </a:p>
          <a:p>
            <a:r>
              <a:rPr lang="fi-FI" sz="1400" dirty="0"/>
              <a:t>Lapsella tulee olla harjoitteluun sopivat oikeat varusteet ja asusteet.</a:t>
            </a:r>
          </a:p>
          <a:p>
            <a:r>
              <a:rPr lang="fi-FI" sz="1400" dirty="0"/>
              <a:t>Verryttelyn merkitys opetetaan lapsille, jotta voidaan ehkäistä loukkaantumisia.</a:t>
            </a:r>
          </a:p>
        </p:txBody>
      </p:sp>
      <p:sp>
        <p:nvSpPr>
          <p:cNvPr id="4" name="Sisällön paikkamerkki 3">
            <a:extLst>
              <a:ext uri="{FF2B5EF4-FFF2-40B4-BE49-F238E27FC236}">
                <a16:creationId xmlns:a16="http://schemas.microsoft.com/office/drawing/2014/main" id="{92A97E21-67C9-4429-9F35-9E0DFC486C88}"/>
              </a:ext>
            </a:extLst>
          </p:cNvPr>
          <p:cNvSpPr>
            <a:spLocks noGrp="1"/>
          </p:cNvSpPr>
          <p:nvPr>
            <p:ph sz="half" idx="2"/>
          </p:nvPr>
        </p:nvSpPr>
        <p:spPr>
          <a:xfrm>
            <a:off x="6807200" y="1825625"/>
            <a:ext cx="4546600" cy="4351338"/>
          </a:xfrm>
        </p:spPr>
        <p:txBody>
          <a:bodyPr>
            <a:normAutofit fontScale="85000" lnSpcReduction="20000"/>
          </a:bodyPr>
          <a:lstStyle/>
          <a:p>
            <a:r>
              <a:rPr lang="fi-FI" dirty="0">
                <a:solidFill>
                  <a:srgbClr val="FF0000"/>
                </a:solidFill>
              </a:rPr>
              <a:t>Meidän lajissa on erityisesti huomioitava: </a:t>
            </a:r>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pPr lvl="1"/>
            <a:endParaRPr lang="fi-FI" dirty="0"/>
          </a:p>
          <a:p>
            <a:r>
              <a:rPr lang="fi-FI" dirty="0">
                <a:solidFill>
                  <a:srgbClr val="FF0000"/>
                </a:solidFill>
              </a:rPr>
              <a:t>Meidän seuran turvallisuusmuistio:</a:t>
            </a:r>
          </a:p>
          <a:p>
            <a:pPr marL="0" indent="0">
              <a:buNone/>
            </a:pPr>
            <a:endParaRPr lang="fi-FI" dirty="0"/>
          </a:p>
          <a:p>
            <a:endParaRPr lang="fi-FI" dirty="0"/>
          </a:p>
        </p:txBody>
      </p:sp>
      <p:sp>
        <p:nvSpPr>
          <p:cNvPr id="5" name="Puhekupla: Suorakulmio, kulmat pyöristettu 4">
            <a:extLst>
              <a:ext uri="{FF2B5EF4-FFF2-40B4-BE49-F238E27FC236}">
                <a16:creationId xmlns:a16="http://schemas.microsoft.com/office/drawing/2014/main" id="{89E4BB3F-B1A2-447C-8411-3368593956CF}"/>
              </a:ext>
            </a:extLst>
          </p:cNvPr>
          <p:cNvSpPr/>
          <p:nvPr/>
        </p:nvSpPr>
        <p:spPr>
          <a:xfrm>
            <a:off x="9154159" y="228468"/>
            <a:ext cx="2651291" cy="1156449"/>
          </a:xfrm>
          <a:prstGeom prst="wedgeRoundRectCallout">
            <a:avLst>
              <a:gd name="adj1" fmla="val 70234"/>
              <a:gd name="adj2" fmla="val -794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Turvallisuus on aina kaikkien yhteisellä vastuulla!</a:t>
            </a:r>
          </a:p>
        </p:txBody>
      </p:sp>
      <p:pic>
        <p:nvPicPr>
          <p:cNvPr id="6" name="Kuva 5">
            <a:extLst>
              <a:ext uri="{FF2B5EF4-FFF2-40B4-BE49-F238E27FC236}">
                <a16:creationId xmlns:a16="http://schemas.microsoft.com/office/drawing/2014/main" id="{84497AA9-6412-4344-B97B-F569A48E2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372454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7BFEA-675A-4F57-BA60-FD3BD7508DAD}"/>
              </a:ext>
            </a:extLst>
          </p:cNvPr>
          <p:cNvSpPr>
            <a:spLocks noGrp="1"/>
          </p:cNvSpPr>
          <p:nvPr>
            <p:ph type="title"/>
          </p:nvPr>
        </p:nvSpPr>
        <p:spPr/>
        <p:txBody>
          <a:bodyPr/>
          <a:lstStyle/>
          <a:p>
            <a:r>
              <a:rPr lang="fi-FI" b="1" dirty="0"/>
              <a:t>Varusteet</a:t>
            </a:r>
            <a:r>
              <a:rPr lang="fi-FI" dirty="0"/>
              <a:t> </a:t>
            </a:r>
          </a:p>
        </p:txBody>
      </p:sp>
      <p:sp>
        <p:nvSpPr>
          <p:cNvPr id="3" name="Sisällön paikkamerkki 2">
            <a:extLst>
              <a:ext uri="{FF2B5EF4-FFF2-40B4-BE49-F238E27FC236}">
                <a16:creationId xmlns:a16="http://schemas.microsoft.com/office/drawing/2014/main" id="{9BEBD840-10B9-4086-9AFB-6261F4651EAF}"/>
              </a:ext>
            </a:extLst>
          </p:cNvPr>
          <p:cNvSpPr>
            <a:spLocks noGrp="1"/>
          </p:cNvSpPr>
          <p:nvPr>
            <p:ph idx="1"/>
          </p:nvPr>
        </p:nvSpPr>
        <p:spPr>
          <a:xfrm>
            <a:off x="811823" y="1564298"/>
            <a:ext cx="10568354" cy="4336440"/>
          </a:xfrm>
        </p:spPr>
        <p:txBody>
          <a:bodyPr>
            <a:normAutofit fontScale="85000" lnSpcReduction="20000"/>
          </a:bodyPr>
          <a:lstStyle/>
          <a:p>
            <a:r>
              <a:rPr lang="fi-FI" dirty="0"/>
              <a:t>Turvallisuuden ja taidon oppimisen kannalta on tärkeää, että lasten ja nuorten urheiluvarusteet ovat heille oikean kokoisia. </a:t>
            </a:r>
          </a:p>
          <a:p>
            <a:r>
              <a:rPr lang="fi-FI" dirty="0"/>
              <a:t>Koska lasten kasvun takia varusteiden käyttöaika on lyhyt, kannattaa niitä kierrättää.</a:t>
            </a:r>
          </a:p>
          <a:p>
            <a:r>
              <a:rPr lang="fi-FI" dirty="0"/>
              <a:t>Ennen kuin hankit lapselle varusteita, kannattaa kysyä vinkkejä valmentajalta!  </a:t>
            </a:r>
          </a:p>
          <a:p>
            <a:r>
              <a:rPr lang="fi-FI" dirty="0"/>
              <a:t>Minkä kokoinen väline? </a:t>
            </a:r>
          </a:p>
          <a:p>
            <a:r>
              <a:rPr lang="fi-FI" dirty="0"/>
              <a:t>Lajin kilpailutoiminnan määräämät pakolliset suojavarusteet?</a:t>
            </a:r>
          </a:p>
          <a:p>
            <a:pPr marL="0" indent="0">
              <a:buNone/>
            </a:pPr>
            <a:endParaRPr lang="fi-FI" dirty="0"/>
          </a:p>
          <a:p>
            <a:pPr marL="0" indent="0">
              <a:buNone/>
            </a:pPr>
            <a:r>
              <a:rPr lang="fi-FI" dirty="0">
                <a:solidFill>
                  <a:srgbClr val="FF0000"/>
                </a:solidFill>
              </a:rPr>
              <a:t>Seuramme varusteohjeistus löytyy täältä:</a:t>
            </a:r>
          </a:p>
          <a:p>
            <a:pPr marL="0" indent="0">
              <a:buNone/>
            </a:pPr>
            <a:endParaRPr lang="fi-FI" dirty="0">
              <a:solidFill>
                <a:srgbClr val="FF0000"/>
              </a:solidFill>
            </a:endParaRPr>
          </a:p>
          <a:p>
            <a:pPr marL="0" indent="0">
              <a:buNone/>
            </a:pPr>
            <a:r>
              <a:rPr lang="fi-FI" dirty="0">
                <a:solidFill>
                  <a:srgbClr val="FF0000"/>
                </a:solidFill>
              </a:rPr>
              <a:t>Seuramme varusteiden kierrätyksestä lisätietoa löytyy tästä linkistä:</a:t>
            </a:r>
          </a:p>
          <a:p>
            <a:pPr marL="0" indent="0">
              <a:buNone/>
            </a:pPr>
            <a:endParaRPr lang="fi-FI" dirty="0">
              <a:solidFill>
                <a:srgbClr val="FF0000"/>
              </a:solidFill>
            </a:endParaRPr>
          </a:p>
        </p:txBody>
      </p:sp>
      <p:pic>
        <p:nvPicPr>
          <p:cNvPr id="4" name="Kuva 3">
            <a:extLst>
              <a:ext uri="{FF2B5EF4-FFF2-40B4-BE49-F238E27FC236}">
                <a16:creationId xmlns:a16="http://schemas.microsoft.com/office/drawing/2014/main" id="{54CD7E89-1161-4FEC-98EE-49F63CEC2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98617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EA46B0-BE97-40A1-8055-54BC6F3EC6F9}"/>
              </a:ext>
            </a:extLst>
          </p:cNvPr>
          <p:cNvSpPr>
            <a:spLocks noGrp="1"/>
          </p:cNvSpPr>
          <p:nvPr>
            <p:ph type="title"/>
          </p:nvPr>
        </p:nvSpPr>
        <p:spPr/>
        <p:txBody>
          <a:bodyPr/>
          <a:lstStyle/>
          <a:p>
            <a:r>
              <a:rPr lang="fi-FI" b="1" dirty="0"/>
              <a:t>Miten innostan?</a:t>
            </a:r>
            <a:r>
              <a:rPr lang="fi-FI" dirty="0"/>
              <a:t>			</a:t>
            </a:r>
          </a:p>
        </p:txBody>
      </p:sp>
      <p:sp>
        <p:nvSpPr>
          <p:cNvPr id="3" name="Sisällön paikkamerkki 2">
            <a:extLst>
              <a:ext uri="{FF2B5EF4-FFF2-40B4-BE49-F238E27FC236}">
                <a16:creationId xmlns:a16="http://schemas.microsoft.com/office/drawing/2014/main" id="{FC5A34C1-F6E3-441E-AC97-79619C9523A8}"/>
              </a:ext>
            </a:extLst>
          </p:cNvPr>
          <p:cNvSpPr>
            <a:spLocks noGrp="1"/>
          </p:cNvSpPr>
          <p:nvPr>
            <p:ph idx="1"/>
          </p:nvPr>
        </p:nvSpPr>
        <p:spPr/>
        <p:txBody>
          <a:bodyPr>
            <a:normAutofit/>
          </a:bodyPr>
          <a:lstStyle/>
          <a:p>
            <a:r>
              <a:rPr lang="fi-FI" sz="2400" dirty="0"/>
              <a:t>Liikuntakärpänen on purrut, kun lapsi</a:t>
            </a:r>
          </a:p>
          <a:p>
            <a:pPr lvl="1"/>
            <a:r>
              <a:rPr lang="fi-FI" dirty="0"/>
              <a:t>harjoittelee innokkaasti myös omatoimisesti</a:t>
            </a:r>
          </a:p>
          <a:p>
            <a:pPr lvl="1"/>
            <a:r>
              <a:rPr lang="fi-FI" dirty="0"/>
              <a:t>haluaa käydä säännöllisesti harjoituksissa </a:t>
            </a:r>
          </a:p>
          <a:p>
            <a:pPr lvl="1"/>
            <a:r>
              <a:rPr lang="fi-FI" dirty="0"/>
              <a:t>kertoo omista kokemuksistani oma-aloitteisesti </a:t>
            </a:r>
          </a:p>
          <a:p>
            <a:pPr lvl="1"/>
            <a:r>
              <a:rPr lang="fi-FI" dirty="0"/>
              <a:t>osallistuu touhuamiseen ja touhuaa ohjeiden mukaisesti</a:t>
            </a:r>
          </a:p>
          <a:p>
            <a:pPr lvl="1"/>
            <a:r>
              <a:rPr lang="fi-FI" dirty="0"/>
              <a:t>ehdottaa omia suosikkileikkejä, -harjoitteita tai -pelejä</a:t>
            </a:r>
          </a:p>
          <a:p>
            <a:pPr lvl="1"/>
            <a:r>
              <a:rPr lang="fi-FI" dirty="0"/>
              <a:t>on vapaaehtoinen pieniin näyttötehtäviin</a:t>
            </a:r>
          </a:p>
          <a:p>
            <a:pPr lvl="1"/>
            <a:r>
              <a:rPr lang="fi-FI" dirty="0"/>
              <a:t>käy katsomassa pelejä / urheilukisoja</a:t>
            </a:r>
          </a:p>
          <a:p>
            <a:pPr marL="0" indent="0">
              <a:buNone/>
            </a:pPr>
            <a:endParaRPr lang="fi-FI" dirty="0"/>
          </a:p>
          <a:p>
            <a:endParaRPr lang="fi-FI" dirty="0"/>
          </a:p>
        </p:txBody>
      </p:sp>
      <p:sp>
        <p:nvSpPr>
          <p:cNvPr id="4" name="Tekstiruutu 3">
            <a:extLst>
              <a:ext uri="{FF2B5EF4-FFF2-40B4-BE49-F238E27FC236}">
                <a16:creationId xmlns:a16="http://schemas.microsoft.com/office/drawing/2014/main" id="{001C5550-BB22-4905-88DF-89C9012FB1D6}"/>
              </a:ext>
            </a:extLst>
          </p:cNvPr>
          <p:cNvSpPr txBox="1"/>
          <p:nvPr/>
        </p:nvSpPr>
        <p:spPr>
          <a:xfrm>
            <a:off x="838199" y="5155683"/>
            <a:ext cx="10639425" cy="646331"/>
          </a:xfrm>
          <a:prstGeom prst="rect">
            <a:avLst/>
          </a:prstGeom>
          <a:solidFill>
            <a:schemeClr val="bg1">
              <a:lumMod val="95000"/>
            </a:schemeClr>
          </a:solidFill>
          <a:ln w="57150">
            <a:solidFill>
              <a:schemeClr val="accent1"/>
            </a:solidFill>
          </a:ln>
        </p:spPr>
        <p:txBody>
          <a:bodyPr wrap="square" rtlCol="0">
            <a:spAutoFit/>
          </a:bodyPr>
          <a:lstStyle/>
          <a:p>
            <a:r>
              <a:rPr lang="fi-FI" dirty="0"/>
              <a:t>Tutustu: </a:t>
            </a:r>
            <a:r>
              <a:rPr lang="fi-FI" dirty="0">
                <a:hlinkClick r:id="rId2"/>
              </a:rPr>
              <a:t>https://www.tervekoululainen.fi/ylakoulu/fyysinen-aktiivisuus/ohjattu-ja-omaehtoinen-liikunta/</a:t>
            </a:r>
            <a:r>
              <a:rPr lang="fi-FI" dirty="0"/>
              <a:t>   	</a:t>
            </a:r>
          </a:p>
        </p:txBody>
      </p:sp>
      <p:sp>
        <p:nvSpPr>
          <p:cNvPr id="5" name="Puhekupla: Suorakulmio, kulmat pyöristettu 4">
            <a:extLst>
              <a:ext uri="{FF2B5EF4-FFF2-40B4-BE49-F238E27FC236}">
                <a16:creationId xmlns:a16="http://schemas.microsoft.com/office/drawing/2014/main" id="{3B8CD9F5-C404-495E-947F-AD07CD48D8B8}"/>
              </a:ext>
            </a:extLst>
          </p:cNvPr>
          <p:cNvSpPr/>
          <p:nvPr/>
        </p:nvSpPr>
        <p:spPr>
          <a:xfrm>
            <a:off x="8707016" y="432593"/>
            <a:ext cx="2646784" cy="1325563"/>
          </a:xfrm>
          <a:prstGeom prst="wedgeRoundRectCallout">
            <a:avLst>
              <a:gd name="adj1" fmla="val 75407"/>
              <a:gd name="adj2" fmla="val 77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KANNUSTA LIIKKUMAAN </a:t>
            </a:r>
          </a:p>
          <a:p>
            <a:pPr algn="ctr"/>
            <a:r>
              <a:rPr lang="fi-FI" b="1" dirty="0"/>
              <a:t>OMATOIMISESTI!</a:t>
            </a:r>
          </a:p>
        </p:txBody>
      </p:sp>
      <p:pic>
        <p:nvPicPr>
          <p:cNvPr id="6" name="Kuva 5">
            <a:extLst>
              <a:ext uri="{FF2B5EF4-FFF2-40B4-BE49-F238E27FC236}">
                <a16:creationId xmlns:a16="http://schemas.microsoft.com/office/drawing/2014/main" id="{064BDBE1-768B-4641-8D34-D4702C87F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529267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47EFF1-2D1B-4690-BB21-4048A7390245}"/>
              </a:ext>
            </a:extLst>
          </p:cNvPr>
          <p:cNvSpPr>
            <a:spLocks noGrp="1"/>
          </p:cNvSpPr>
          <p:nvPr>
            <p:ph type="title"/>
          </p:nvPr>
        </p:nvSpPr>
        <p:spPr/>
        <p:txBody>
          <a:bodyPr/>
          <a:lstStyle/>
          <a:p>
            <a:r>
              <a:rPr lang="fi-FI" b="1" dirty="0"/>
              <a:t>Lapsen oikeudet	</a:t>
            </a:r>
            <a:r>
              <a:rPr lang="fi-FI" dirty="0">
                <a:highlight>
                  <a:srgbClr val="FFFF00"/>
                </a:highlight>
              </a:rPr>
              <a:t>	</a:t>
            </a:r>
            <a:r>
              <a:rPr lang="fi-FI" dirty="0"/>
              <a:t>		</a:t>
            </a:r>
          </a:p>
        </p:txBody>
      </p:sp>
      <p:sp>
        <p:nvSpPr>
          <p:cNvPr id="3" name="Sisällön paikkamerkki 2">
            <a:extLst>
              <a:ext uri="{FF2B5EF4-FFF2-40B4-BE49-F238E27FC236}">
                <a16:creationId xmlns:a16="http://schemas.microsoft.com/office/drawing/2014/main" id="{FF5D06AC-48C2-442B-8CCD-E6FA9B59F6F5}"/>
              </a:ext>
            </a:extLst>
          </p:cNvPr>
          <p:cNvSpPr>
            <a:spLocks noGrp="1"/>
          </p:cNvSpPr>
          <p:nvPr>
            <p:ph idx="1"/>
          </p:nvPr>
        </p:nvSpPr>
        <p:spPr>
          <a:xfrm>
            <a:off x="838200" y="1482725"/>
            <a:ext cx="10515600" cy="4351338"/>
          </a:xfrm>
        </p:spPr>
        <p:txBody>
          <a:bodyPr>
            <a:normAutofit fontScale="77500" lnSpcReduction="20000"/>
          </a:bodyPr>
          <a:lstStyle/>
          <a:p>
            <a:pPr marL="514350" indent="-514350">
              <a:buAutoNum type="arabicPeriod"/>
            </a:pPr>
            <a:r>
              <a:rPr lang="fi-FI" dirty="0"/>
              <a:t>Oikeus liikunnan iloon eli oikeus leikkiä ja pitää hauskaa.</a:t>
            </a:r>
          </a:p>
          <a:p>
            <a:pPr marL="514350" indent="-514350">
              <a:buAutoNum type="arabicPeriod"/>
            </a:pPr>
            <a:r>
              <a:rPr lang="fi-FI" dirty="0"/>
              <a:t>Mahdollisuus onnistua ja epäonnistua.</a:t>
            </a:r>
          </a:p>
          <a:p>
            <a:pPr marL="514350" indent="-514350">
              <a:buFont typeface="Arial" panose="020B0604020202020204" pitchFamily="34" charset="0"/>
              <a:buAutoNum type="arabicPeriod"/>
            </a:pPr>
            <a:r>
              <a:rPr lang="fi-FI" dirty="0"/>
              <a:t>Osallistuminen lapsena (ei pienenä aikuisena) oman ikänsä ja kehitystasonsa mukaisesti.</a:t>
            </a:r>
          </a:p>
          <a:p>
            <a:pPr marL="514350" indent="-514350">
              <a:buFont typeface="Arial" panose="020B0604020202020204" pitchFamily="34" charset="0"/>
              <a:buAutoNum type="arabicPeriod"/>
            </a:pPr>
            <a:r>
              <a:rPr lang="fi-FI" dirty="0"/>
              <a:t>Oikeus osallistua tasavertaisena muiden kanssa.</a:t>
            </a:r>
          </a:p>
          <a:p>
            <a:pPr marL="514350" indent="-514350">
              <a:buFont typeface="Arial" panose="020B0604020202020204" pitchFamily="34" charset="0"/>
              <a:buAutoNum type="arabicPeriod"/>
            </a:pPr>
            <a:r>
              <a:rPr lang="fi-FI" dirty="0"/>
              <a:t>Osallistuminen urheiluun vapaaehtoisesti, lahjakkuudesta riippumatta.</a:t>
            </a:r>
          </a:p>
          <a:p>
            <a:pPr marL="514350" indent="-514350">
              <a:buFont typeface="Arial" panose="020B0604020202020204" pitchFamily="34" charset="0"/>
              <a:buAutoNum type="arabicPeriod"/>
            </a:pPr>
            <a:r>
              <a:rPr lang="fi-FI" dirty="0"/>
              <a:t>Reilu peli ja toisten kunnioittaminen sekä toisten kannustaminen.</a:t>
            </a:r>
          </a:p>
          <a:p>
            <a:pPr marL="514350" indent="-514350">
              <a:buFont typeface="Arial" panose="020B0604020202020204" pitchFamily="34" charset="0"/>
              <a:buAutoNum type="arabicPeriod"/>
            </a:pPr>
            <a:r>
              <a:rPr lang="fi-FI" dirty="0"/>
              <a:t>Oikeus aikuiseen ohjaajaan, turvalliseen vanhempaan ja saada asiantuntevaa ja vastuuntuntoista ohjausta.</a:t>
            </a:r>
          </a:p>
          <a:p>
            <a:pPr marL="514350" indent="-514350">
              <a:buFont typeface="Arial" panose="020B0604020202020204" pitchFamily="34" charset="0"/>
              <a:buAutoNum type="arabicPeriod"/>
            </a:pPr>
            <a:r>
              <a:rPr lang="fi-FI" dirty="0"/>
              <a:t>Tavoitteiden asettaminen omien kykyjensä edellyttämällä tasolla.</a:t>
            </a:r>
          </a:p>
          <a:p>
            <a:pPr marL="514350" indent="-514350">
              <a:buFont typeface="Arial" panose="020B0604020202020204" pitchFamily="34" charset="0"/>
              <a:buAutoNum type="arabicPeriod"/>
            </a:pPr>
            <a:r>
              <a:rPr lang="fi-FI" dirty="0"/>
              <a:t>Oikeus tulla kohdelluksi lapsena arvokkaasti ja ymmärtäväisesti, urheilumenestyksestä riippumatta.</a:t>
            </a:r>
          </a:p>
          <a:p>
            <a:pPr marL="514350" indent="-514350">
              <a:buFont typeface="Arial" panose="020B0604020202020204" pitchFamily="34" charset="0"/>
              <a:buAutoNum type="arabicPeriod"/>
            </a:pPr>
            <a:r>
              <a:rPr lang="fi-FI" dirty="0"/>
              <a:t>Yhteisesti sovittujen pelisääntöjen laatiminen ja noudattaminen.</a:t>
            </a:r>
          </a:p>
          <a:p>
            <a:pPr marL="514350" indent="-514350">
              <a:buAutoNum type="arabicParenR"/>
            </a:pPr>
            <a:endParaRPr lang="fi-FI" dirty="0"/>
          </a:p>
        </p:txBody>
      </p:sp>
      <p:sp>
        <p:nvSpPr>
          <p:cNvPr id="4" name="Puhekupla: Suorakulmio, kulmat pyöristettu 3">
            <a:extLst>
              <a:ext uri="{FF2B5EF4-FFF2-40B4-BE49-F238E27FC236}">
                <a16:creationId xmlns:a16="http://schemas.microsoft.com/office/drawing/2014/main" id="{EAEE48C8-D940-4897-B113-3B972D8F4CAB}"/>
              </a:ext>
            </a:extLst>
          </p:cNvPr>
          <p:cNvSpPr/>
          <p:nvPr/>
        </p:nvSpPr>
        <p:spPr>
          <a:xfrm>
            <a:off x="9017728" y="294706"/>
            <a:ext cx="2740190" cy="1763426"/>
          </a:xfrm>
          <a:prstGeom prst="wedgeRoundRectCallout">
            <a:avLst>
              <a:gd name="adj1" fmla="val 62664"/>
              <a:gd name="adj2" fmla="val 78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Osallistu! Innostu!</a:t>
            </a:r>
          </a:p>
          <a:p>
            <a:pPr algn="ctr"/>
            <a:r>
              <a:rPr lang="fi-FI" sz="3200" b="1" dirty="0"/>
              <a:t>Nauti!</a:t>
            </a:r>
            <a:endParaRPr lang="fi-FI" sz="3200" dirty="0"/>
          </a:p>
        </p:txBody>
      </p:sp>
      <p:pic>
        <p:nvPicPr>
          <p:cNvPr id="5" name="Kuva 4">
            <a:extLst>
              <a:ext uri="{FF2B5EF4-FFF2-40B4-BE49-F238E27FC236}">
                <a16:creationId xmlns:a16="http://schemas.microsoft.com/office/drawing/2014/main" id="{DF74D3E0-65ED-4535-BB7B-70EE95EFE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47774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hekupla: Suorakulmio, kulmat pyöristettu 3">
            <a:extLst>
              <a:ext uri="{FF2B5EF4-FFF2-40B4-BE49-F238E27FC236}">
                <a16:creationId xmlns:a16="http://schemas.microsoft.com/office/drawing/2014/main" id="{BFB1159E-DEA8-4778-BA46-E524636378C0}"/>
              </a:ext>
            </a:extLst>
          </p:cNvPr>
          <p:cNvSpPr/>
          <p:nvPr/>
        </p:nvSpPr>
        <p:spPr>
          <a:xfrm>
            <a:off x="6711620" y="262573"/>
            <a:ext cx="2584780" cy="1370330"/>
          </a:xfrm>
          <a:prstGeom prst="wedgeRoundRectCallout">
            <a:avLst>
              <a:gd name="adj1" fmla="val -65308"/>
              <a:gd name="adj2" fmla="val -1020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Kannusta!</a:t>
            </a:r>
          </a:p>
          <a:p>
            <a:pPr algn="ctr"/>
            <a:r>
              <a:rPr lang="fi-FI" sz="3200" b="1" dirty="0"/>
              <a:t>Kustanna!</a:t>
            </a:r>
          </a:p>
          <a:p>
            <a:pPr algn="ctr"/>
            <a:r>
              <a:rPr lang="fi-FI" sz="3200" b="1" dirty="0"/>
              <a:t>Kuljeta!</a:t>
            </a:r>
          </a:p>
        </p:txBody>
      </p:sp>
      <p:sp>
        <p:nvSpPr>
          <p:cNvPr id="2" name="Otsikko 1">
            <a:extLst>
              <a:ext uri="{FF2B5EF4-FFF2-40B4-BE49-F238E27FC236}">
                <a16:creationId xmlns:a16="http://schemas.microsoft.com/office/drawing/2014/main" id="{BC47EFF1-2D1B-4690-BB21-4048A7390245}"/>
              </a:ext>
            </a:extLst>
          </p:cNvPr>
          <p:cNvSpPr>
            <a:spLocks noGrp="1"/>
          </p:cNvSpPr>
          <p:nvPr>
            <p:ph type="title"/>
          </p:nvPr>
        </p:nvSpPr>
        <p:spPr/>
        <p:txBody>
          <a:bodyPr/>
          <a:lstStyle/>
          <a:p>
            <a:r>
              <a:rPr lang="fi-FI" b="1" dirty="0"/>
              <a:t>Vanhemman rooli</a:t>
            </a:r>
            <a:r>
              <a:rPr lang="fi-FI" dirty="0"/>
              <a:t>			</a:t>
            </a:r>
          </a:p>
        </p:txBody>
      </p:sp>
      <p:sp>
        <p:nvSpPr>
          <p:cNvPr id="3" name="Sisällön paikkamerkki 2">
            <a:extLst>
              <a:ext uri="{FF2B5EF4-FFF2-40B4-BE49-F238E27FC236}">
                <a16:creationId xmlns:a16="http://schemas.microsoft.com/office/drawing/2014/main" id="{FF5D06AC-48C2-442B-8CCD-E6FA9B59F6F5}"/>
              </a:ext>
            </a:extLst>
          </p:cNvPr>
          <p:cNvSpPr>
            <a:spLocks noGrp="1"/>
          </p:cNvSpPr>
          <p:nvPr>
            <p:ph idx="1"/>
          </p:nvPr>
        </p:nvSpPr>
        <p:spPr>
          <a:xfrm>
            <a:off x="838200" y="1530350"/>
            <a:ext cx="10515600" cy="4351338"/>
          </a:xfrm>
        </p:spPr>
        <p:txBody>
          <a:bodyPr>
            <a:noAutofit/>
          </a:bodyPr>
          <a:lstStyle/>
          <a:p>
            <a:pPr marL="514350" indent="-514350">
              <a:buAutoNum type="arabicPeriod"/>
            </a:pPr>
            <a:r>
              <a:rPr lang="fi-FI" sz="2000" dirty="0"/>
              <a:t>Kannustaa lasta ja ryhmää.</a:t>
            </a:r>
          </a:p>
          <a:p>
            <a:pPr marL="514350" indent="-514350">
              <a:buAutoNum type="arabicPeriod"/>
            </a:pPr>
            <a:r>
              <a:rPr lang="fi-FI" sz="2000" dirty="0"/>
              <a:t>Pyrkii mahdollistamaan lapselle riittävän unen, levon ja ravinnon.</a:t>
            </a:r>
          </a:p>
          <a:p>
            <a:pPr marL="514350" indent="-514350">
              <a:buAutoNum type="arabicPeriod"/>
            </a:pPr>
            <a:r>
              <a:rPr lang="fi-FI" sz="2000" dirty="0"/>
              <a:t>On kiinnostunut ja innostunut oman lapsen joukkueen/ryhmän tekemisestä, ei pelkästään oman lapsen tekemisestä.</a:t>
            </a:r>
          </a:p>
          <a:p>
            <a:pPr marL="514350" indent="-514350">
              <a:buAutoNum type="arabicPeriod"/>
            </a:pPr>
            <a:r>
              <a:rPr lang="fi-FI" sz="2000" dirty="0"/>
              <a:t>Mahdollistaa toiminnan resurssit.</a:t>
            </a:r>
          </a:p>
          <a:p>
            <a:pPr marL="514350" indent="-514350">
              <a:buAutoNum type="arabicPeriod"/>
            </a:pPr>
            <a:r>
              <a:rPr lang="fi-FI" sz="2000" dirty="0"/>
              <a:t>Välittää oman tekemisen riemun ja iloisen ilmapiirin koko ryhmälle.</a:t>
            </a:r>
          </a:p>
          <a:p>
            <a:pPr marL="514350" indent="-514350">
              <a:buAutoNum type="arabicPeriod"/>
            </a:pPr>
            <a:r>
              <a:rPr lang="fi-FI" sz="2000" dirty="0"/>
              <a:t>Osallistuu mahdollisuuksien mukaan oman lapsen ryhmän/joukkueen järjestelytehtäviin kilpailuissa, harjoituksissa, turnauksissa tai otteluissa.</a:t>
            </a:r>
          </a:p>
          <a:p>
            <a:pPr marL="514350" indent="-514350">
              <a:buAutoNum type="arabicPeriod"/>
            </a:pPr>
            <a:r>
              <a:rPr lang="fi-FI" sz="2000" dirty="0"/>
              <a:t>Muodostaa joustavan yhteistyön valmentajan kanssa lasten ja nuorten hyväksi; löytävät keskuudestaan sopivat henkilöt hoitamaan joukkueen asioita, jotta valmentajat voisivat keskittyä valmentamiseen.</a:t>
            </a:r>
          </a:p>
        </p:txBody>
      </p:sp>
      <p:sp>
        <p:nvSpPr>
          <p:cNvPr id="5" name="Puhekupla: Suorakulmio, kulmat pyöristettu 4">
            <a:extLst>
              <a:ext uri="{FF2B5EF4-FFF2-40B4-BE49-F238E27FC236}">
                <a16:creationId xmlns:a16="http://schemas.microsoft.com/office/drawing/2014/main" id="{1BF10B35-F2CF-4FD7-AA58-ADEBBB7F7BE4}"/>
              </a:ext>
            </a:extLst>
          </p:cNvPr>
          <p:cNvSpPr/>
          <p:nvPr/>
        </p:nvSpPr>
        <p:spPr>
          <a:xfrm>
            <a:off x="9663429" y="534527"/>
            <a:ext cx="2432943" cy="1699515"/>
          </a:xfrm>
          <a:prstGeom prst="wedgeRoundRectCallout">
            <a:avLst>
              <a:gd name="adj1" fmla="val 62664"/>
              <a:gd name="adj2" fmla="val 78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Osallistu! Innosta!</a:t>
            </a:r>
          </a:p>
          <a:p>
            <a:pPr algn="ctr"/>
            <a:r>
              <a:rPr lang="fi-FI" sz="3200" b="1" dirty="0"/>
              <a:t>Nauti!</a:t>
            </a:r>
            <a:endParaRPr lang="fi-FI" sz="3200" dirty="0"/>
          </a:p>
        </p:txBody>
      </p:sp>
      <p:pic>
        <p:nvPicPr>
          <p:cNvPr id="6" name="Kuva 5">
            <a:extLst>
              <a:ext uri="{FF2B5EF4-FFF2-40B4-BE49-F238E27FC236}">
                <a16:creationId xmlns:a16="http://schemas.microsoft.com/office/drawing/2014/main" id="{C7202A69-1D99-4B5C-933B-E2A7BBCA6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602581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460272-598C-4907-8B9A-3E7DA45D9ABB}"/>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fi-FI" sz="3600">
                <a:solidFill>
                  <a:srgbClr val="3F3F3F"/>
                </a:solidFill>
              </a:rPr>
              <a:t>Vanhemman roolit</a:t>
            </a:r>
          </a:p>
        </p:txBody>
      </p:sp>
      <p:sp>
        <p:nvSpPr>
          <p:cNvPr id="3" name="Content Placeholder 2">
            <a:extLst>
              <a:ext uri="{FF2B5EF4-FFF2-40B4-BE49-F238E27FC236}">
                <a16:creationId xmlns:a16="http://schemas.microsoft.com/office/drawing/2014/main" id="{AA3DAC2E-6E6B-46AE-A1A0-66149C3145FD}"/>
              </a:ext>
            </a:extLst>
          </p:cNvPr>
          <p:cNvSpPr>
            <a:spLocks noGrp="1"/>
          </p:cNvSpPr>
          <p:nvPr>
            <p:ph sz="half" idx="1"/>
          </p:nvPr>
        </p:nvSpPr>
        <p:spPr>
          <a:xfrm>
            <a:off x="1476915" y="2888250"/>
            <a:ext cx="4297351" cy="2959777"/>
          </a:xfrm>
        </p:spPr>
        <p:txBody>
          <a:bodyPr anchor="t">
            <a:normAutofit/>
          </a:bodyPr>
          <a:lstStyle/>
          <a:p>
            <a:r>
              <a:rPr lang="fi-FI" sz="2000"/>
              <a:t>Mitä teen arjessa:</a:t>
            </a:r>
          </a:p>
          <a:p>
            <a:pPr lvl="1"/>
            <a:r>
              <a:rPr lang="fi-FI" sz="2000"/>
              <a:t>Kannustan</a:t>
            </a:r>
          </a:p>
          <a:p>
            <a:pPr lvl="1"/>
            <a:r>
              <a:rPr lang="fi-FI" sz="2000"/>
              <a:t>Kustannan</a:t>
            </a:r>
          </a:p>
          <a:p>
            <a:pPr lvl="1"/>
            <a:r>
              <a:rPr lang="fi-FI" sz="2000"/>
              <a:t>Kuljetan</a:t>
            </a:r>
          </a:p>
          <a:p>
            <a:pPr marL="0" indent="0">
              <a:buNone/>
            </a:pPr>
            <a:endParaRPr lang="fi-FI" sz="2000"/>
          </a:p>
        </p:txBody>
      </p:sp>
      <p:cxnSp>
        <p:nvCxnSpPr>
          <p:cNvPr id="14"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23D6836E-EC23-479D-911F-3F0FC9E69F2C}"/>
              </a:ext>
            </a:extLst>
          </p:cNvPr>
          <p:cNvSpPr>
            <a:spLocks noGrp="1"/>
          </p:cNvSpPr>
          <p:nvPr>
            <p:ph sz="half" idx="2"/>
          </p:nvPr>
        </p:nvSpPr>
        <p:spPr>
          <a:xfrm>
            <a:off x="6417731" y="2888250"/>
            <a:ext cx="4292594" cy="2959778"/>
          </a:xfrm>
        </p:spPr>
        <p:txBody>
          <a:bodyPr anchor="t">
            <a:normAutofit/>
          </a:bodyPr>
          <a:lstStyle/>
          <a:p>
            <a:r>
              <a:rPr lang="fi-FI" sz="2000" dirty="0"/>
              <a:t>Mikä on minulle merkityksellistä:</a:t>
            </a:r>
          </a:p>
          <a:p>
            <a:pPr lvl="1"/>
            <a:r>
              <a:rPr lang="fi-FI" sz="2000" dirty="0"/>
              <a:t>Osallistun</a:t>
            </a:r>
          </a:p>
          <a:p>
            <a:pPr lvl="1"/>
            <a:r>
              <a:rPr lang="fi-FI" sz="2000" dirty="0"/>
              <a:t>Innostun</a:t>
            </a:r>
          </a:p>
          <a:p>
            <a:pPr lvl="1"/>
            <a:r>
              <a:rPr lang="fi-FI" sz="2000" dirty="0"/>
              <a:t>Nautin</a:t>
            </a:r>
          </a:p>
          <a:p>
            <a:endParaRPr lang="fi-FI" sz="2000" dirty="0"/>
          </a:p>
        </p:txBody>
      </p:sp>
      <p:pic>
        <p:nvPicPr>
          <p:cNvPr id="10" name="Kuva 9">
            <a:extLst>
              <a:ext uri="{FF2B5EF4-FFF2-40B4-BE49-F238E27FC236}">
                <a16:creationId xmlns:a16="http://schemas.microsoft.com/office/drawing/2014/main" id="{42E508E2-4CAF-472C-A648-9CA574B5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402339123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47EFF1-2D1B-4690-BB21-4048A7390245}"/>
              </a:ext>
            </a:extLst>
          </p:cNvPr>
          <p:cNvSpPr>
            <a:spLocks noGrp="1"/>
          </p:cNvSpPr>
          <p:nvPr>
            <p:ph type="title"/>
          </p:nvPr>
        </p:nvSpPr>
        <p:spPr/>
        <p:txBody>
          <a:bodyPr/>
          <a:lstStyle/>
          <a:p>
            <a:r>
              <a:rPr lang="fi-FI" b="1" dirty="0"/>
              <a:t>Ohjaajan rooli</a:t>
            </a:r>
            <a:r>
              <a:rPr lang="fi-FI" dirty="0"/>
              <a:t>			</a:t>
            </a:r>
          </a:p>
        </p:txBody>
      </p:sp>
      <p:sp>
        <p:nvSpPr>
          <p:cNvPr id="3" name="Sisällön paikkamerkki 2">
            <a:extLst>
              <a:ext uri="{FF2B5EF4-FFF2-40B4-BE49-F238E27FC236}">
                <a16:creationId xmlns:a16="http://schemas.microsoft.com/office/drawing/2014/main" id="{FF5D06AC-48C2-442B-8CCD-E6FA9B59F6F5}"/>
              </a:ext>
            </a:extLst>
          </p:cNvPr>
          <p:cNvSpPr>
            <a:spLocks noGrp="1"/>
          </p:cNvSpPr>
          <p:nvPr>
            <p:ph idx="1"/>
          </p:nvPr>
        </p:nvSpPr>
        <p:spPr/>
        <p:txBody>
          <a:bodyPr>
            <a:normAutofit fontScale="92500" lnSpcReduction="10000"/>
          </a:bodyPr>
          <a:lstStyle/>
          <a:p>
            <a:pPr marL="514350" indent="-514350">
              <a:buAutoNum type="arabicPeriod"/>
            </a:pPr>
            <a:r>
              <a:rPr lang="fi-FI" dirty="0"/>
              <a:t>Innostaa pelien ja leikkien avulla lapsia liikunnan pariin.</a:t>
            </a:r>
          </a:p>
          <a:p>
            <a:pPr marL="514350" indent="-514350">
              <a:buAutoNum type="arabicPeriod"/>
            </a:pPr>
            <a:r>
              <a:rPr lang="fi-FI" dirty="0"/>
              <a:t>Suunnittelee ja toteuttaa monipuolisia harjoituksia, jotka huomioivat lapsen itseluottamuksen kehittymisen.</a:t>
            </a:r>
          </a:p>
          <a:p>
            <a:pPr marL="514350" indent="-514350">
              <a:buAutoNum type="arabicPeriod"/>
            </a:pPr>
            <a:r>
              <a:rPr lang="fi-FI" dirty="0"/>
              <a:t>Ymmärtää onnistumisen merkityksen tärkeyden lajirakkauden syntymisessä.</a:t>
            </a:r>
          </a:p>
          <a:p>
            <a:pPr marL="514350" indent="-514350">
              <a:buAutoNum type="arabicPeriod"/>
            </a:pPr>
            <a:r>
              <a:rPr lang="fi-FI" dirty="0"/>
              <a:t>Opettaa lapsilähtöisesti liikunta-, peli- ja lajitaitoja ja luo toimivia turvallisia oppimisympäristöjä.</a:t>
            </a:r>
          </a:p>
          <a:p>
            <a:pPr marL="514350" indent="-514350">
              <a:buAutoNum type="arabicPeriod"/>
            </a:pPr>
            <a:r>
              <a:rPr lang="fi-FI" dirty="0"/>
              <a:t>Nauttii harjoituksista, peleistä ja kilpailuista sekä iloitsee onnistumisista.</a:t>
            </a:r>
          </a:p>
          <a:p>
            <a:pPr marL="514350" indent="-514350">
              <a:buAutoNum type="arabicPeriod"/>
            </a:pPr>
            <a:r>
              <a:rPr lang="fi-FI" dirty="0"/>
              <a:t>Innostaa lapsia mielekkäillä kotitehtävillä omaehtoiseen harjoitteluun ja pelien/kilpailujen katsomiseen.</a:t>
            </a:r>
          </a:p>
        </p:txBody>
      </p:sp>
      <p:sp>
        <p:nvSpPr>
          <p:cNvPr id="4" name="Puhekupla: Suorakulmio, kulmat pyöristettu 3">
            <a:extLst>
              <a:ext uri="{FF2B5EF4-FFF2-40B4-BE49-F238E27FC236}">
                <a16:creationId xmlns:a16="http://schemas.microsoft.com/office/drawing/2014/main" id="{CE60AD19-B3B8-4483-B2F2-353E736C9DCA}"/>
              </a:ext>
            </a:extLst>
          </p:cNvPr>
          <p:cNvSpPr/>
          <p:nvPr/>
        </p:nvSpPr>
        <p:spPr>
          <a:xfrm>
            <a:off x="9306560" y="365125"/>
            <a:ext cx="2699008" cy="1460500"/>
          </a:xfrm>
          <a:prstGeom prst="wedgeRoundRectCallout">
            <a:avLst>
              <a:gd name="adj1" fmla="val 62664"/>
              <a:gd name="adj2" fmla="val 78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t>Osallistu! Innosta!</a:t>
            </a:r>
          </a:p>
          <a:p>
            <a:pPr algn="ctr"/>
            <a:r>
              <a:rPr lang="fi-FI" sz="3200" b="1" dirty="0"/>
              <a:t>Nauti!</a:t>
            </a:r>
            <a:endParaRPr lang="fi-FI" sz="3200" dirty="0"/>
          </a:p>
        </p:txBody>
      </p:sp>
      <p:pic>
        <p:nvPicPr>
          <p:cNvPr id="5" name="Kuva 4">
            <a:extLst>
              <a:ext uri="{FF2B5EF4-FFF2-40B4-BE49-F238E27FC236}">
                <a16:creationId xmlns:a16="http://schemas.microsoft.com/office/drawing/2014/main" id="{9C723283-1B7B-4A28-8A5E-36DF0FF02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276969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682E2B05-3E27-4C25-AB15-A578DA2DA1E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3611" r="-2" b="15118"/>
          <a:stretch/>
        </p:blipFill>
        <p:spPr>
          <a:xfrm>
            <a:off x="-305" y="-1"/>
            <a:ext cx="6423053" cy="6858001"/>
          </a:xfrm>
          <a:prstGeom prst="rect">
            <a:avLst/>
          </a:prstGeom>
        </p:spPr>
      </p:pic>
      <p:sp>
        <p:nvSpPr>
          <p:cNvPr id="3" name="Tekstin paikkamerkki 2">
            <a:extLst>
              <a:ext uri="{FF2B5EF4-FFF2-40B4-BE49-F238E27FC236}">
                <a16:creationId xmlns:a16="http://schemas.microsoft.com/office/drawing/2014/main" id="{94D96D41-5B32-4D09-A98B-E1704247DD72}"/>
              </a:ext>
            </a:extLst>
          </p:cNvPr>
          <p:cNvSpPr>
            <a:spLocks noGrp="1"/>
          </p:cNvSpPr>
          <p:nvPr>
            <p:ph type="body" idx="1"/>
          </p:nvPr>
        </p:nvSpPr>
        <p:spPr>
          <a:xfrm>
            <a:off x="6333972" y="4591941"/>
            <a:ext cx="5384552" cy="1799242"/>
          </a:xfrm>
        </p:spPr>
        <p:txBody>
          <a:bodyPr vert="horz" lIns="91440" tIns="45720" rIns="91440" bIns="45720" rtlCol="0" anchor="b">
            <a:normAutofit/>
          </a:bodyPr>
          <a:lstStyle/>
          <a:p>
            <a:r>
              <a:rPr lang="en-US" sz="2000" dirty="0" err="1">
                <a:solidFill>
                  <a:srgbClr val="000000"/>
                </a:solidFill>
              </a:rPr>
              <a:t>Lisätietoja</a:t>
            </a:r>
            <a:r>
              <a:rPr lang="en-US" sz="2000" dirty="0">
                <a:solidFill>
                  <a:srgbClr val="000000"/>
                </a:solidFill>
              </a:rPr>
              <a:t> </a:t>
            </a:r>
            <a:r>
              <a:rPr lang="en-US" sz="2000" dirty="0" err="1">
                <a:solidFill>
                  <a:srgbClr val="000000"/>
                </a:solidFill>
              </a:rPr>
              <a:t>seuratoiminnasta</a:t>
            </a:r>
            <a:r>
              <a:rPr lang="en-US" sz="2000" dirty="0">
                <a:solidFill>
                  <a:srgbClr val="000000"/>
                </a:solidFill>
              </a:rPr>
              <a:t>: </a:t>
            </a:r>
            <a:r>
              <a:rPr lang="en-US" sz="2000" dirty="0">
                <a:solidFill>
                  <a:srgbClr val="000000"/>
                </a:solidFill>
                <a:hlinkClick r:id="rId3"/>
              </a:rPr>
              <a:t>https://www.olympiakomitea.fi/seuratoiminta/</a:t>
            </a:r>
            <a:endParaRPr lang="en-US" sz="2000" dirty="0">
              <a:solidFill>
                <a:srgbClr val="000000"/>
              </a:solidFill>
            </a:endParaRPr>
          </a:p>
          <a:p>
            <a:endParaRPr lang="en-US" sz="1300" dirty="0">
              <a:solidFill>
                <a:srgbClr val="000000"/>
              </a:solidFill>
            </a:endParaRPr>
          </a:p>
          <a:p>
            <a:r>
              <a:rPr lang="en-US" sz="2000" dirty="0" err="1">
                <a:solidFill>
                  <a:srgbClr val="FF0000"/>
                </a:solidFill>
              </a:rPr>
              <a:t>Lisää</a:t>
            </a:r>
            <a:r>
              <a:rPr lang="en-US" sz="2000" dirty="0">
                <a:solidFill>
                  <a:srgbClr val="FF0000"/>
                </a:solidFill>
              </a:rPr>
              <a:t> </a:t>
            </a:r>
            <a:r>
              <a:rPr lang="en-US" sz="2000" dirty="0" err="1">
                <a:solidFill>
                  <a:srgbClr val="FF0000"/>
                </a:solidFill>
              </a:rPr>
              <a:t>tähän</a:t>
            </a:r>
            <a:r>
              <a:rPr lang="en-US" sz="2000" dirty="0">
                <a:solidFill>
                  <a:srgbClr val="FF0000"/>
                </a:solidFill>
              </a:rPr>
              <a:t> </a:t>
            </a:r>
            <a:r>
              <a:rPr lang="en-US" sz="2000" dirty="0" err="1">
                <a:solidFill>
                  <a:srgbClr val="FF0000"/>
                </a:solidFill>
              </a:rPr>
              <a:t>tarvittaessa</a:t>
            </a:r>
            <a:r>
              <a:rPr lang="en-US" sz="2000" dirty="0">
                <a:solidFill>
                  <a:srgbClr val="FF0000"/>
                </a:solidFill>
              </a:rPr>
              <a:t> </a:t>
            </a:r>
            <a:r>
              <a:rPr lang="en-US" sz="2000" dirty="0" err="1">
                <a:solidFill>
                  <a:srgbClr val="FF0000"/>
                </a:solidFill>
              </a:rPr>
              <a:t>linkki</a:t>
            </a:r>
            <a:r>
              <a:rPr lang="en-US" sz="2000" dirty="0">
                <a:solidFill>
                  <a:srgbClr val="FF0000"/>
                </a:solidFill>
              </a:rPr>
              <a:t> </a:t>
            </a:r>
            <a:r>
              <a:rPr lang="en-US" sz="2000" dirty="0" err="1">
                <a:solidFill>
                  <a:srgbClr val="FF0000"/>
                </a:solidFill>
              </a:rPr>
              <a:t>oman</a:t>
            </a:r>
            <a:r>
              <a:rPr lang="en-US" sz="2000" dirty="0">
                <a:solidFill>
                  <a:srgbClr val="FF0000"/>
                </a:solidFill>
              </a:rPr>
              <a:t> </a:t>
            </a:r>
            <a:r>
              <a:rPr lang="en-US" sz="2000" dirty="0" err="1">
                <a:solidFill>
                  <a:srgbClr val="FF0000"/>
                </a:solidFill>
              </a:rPr>
              <a:t>seuran</a:t>
            </a:r>
            <a:r>
              <a:rPr lang="en-US" sz="2000" dirty="0">
                <a:solidFill>
                  <a:srgbClr val="FF0000"/>
                </a:solidFill>
              </a:rPr>
              <a:t> </a:t>
            </a:r>
            <a:r>
              <a:rPr lang="en-US" sz="2000" dirty="0" err="1">
                <a:solidFill>
                  <a:srgbClr val="FF0000"/>
                </a:solidFill>
              </a:rPr>
              <a:t>materiaalipankkiin</a:t>
            </a:r>
            <a:r>
              <a:rPr lang="en-US" sz="2000" dirty="0">
                <a:solidFill>
                  <a:srgbClr val="FF0000"/>
                </a:solidFill>
              </a:rPr>
              <a:t>! </a:t>
            </a:r>
          </a:p>
        </p:txBody>
      </p:sp>
      <p:sp>
        <p:nvSpPr>
          <p:cNvPr id="9" name="Sisällön paikkamerkki 2">
            <a:extLst>
              <a:ext uri="{FF2B5EF4-FFF2-40B4-BE49-F238E27FC236}">
                <a16:creationId xmlns:a16="http://schemas.microsoft.com/office/drawing/2014/main" id="{2AE9A103-27C9-4C5A-9F00-DAC1F8B533E9}"/>
              </a:ext>
            </a:extLst>
          </p:cNvPr>
          <p:cNvSpPr txBox="1">
            <a:spLocks/>
          </p:cNvSpPr>
          <p:nvPr/>
        </p:nvSpPr>
        <p:spPr>
          <a:xfrm>
            <a:off x="6333667" y="550417"/>
            <a:ext cx="5162915" cy="357470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i-FI" dirty="0">
                <a:solidFill>
                  <a:schemeClr val="tx1"/>
                </a:solidFill>
              </a:rPr>
              <a:t>Kiitos siitä, että mahdollistat lapsesi ja monen muun lapsen hyvän harrastuksen.</a:t>
            </a:r>
          </a:p>
          <a:p>
            <a:endParaRPr lang="fi-FI" dirty="0">
              <a:solidFill>
                <a:schemeClr val="tx1"/>
              </a:solidFill>
            </a:endParaRPr>
          </a:p>
          <a:p>
            <a:r>
              <a:rPr lang="fi-FI" dirty="0">
                <a:solidFill>
                  <a:schemeClr val="tx1"/>
                </a:solidFill>
              </a:rPr>
              <a:t>Urheiluseurassa toimiminen on mukava harrastus myös meille aikuisille.</a:t>
            </a:r>
          </a:p>
          <a:p>
            <a:endParaRPr lang="fi-FI" dirty="0">
              <a:solidFill>
                <a:schemeClr val="tx1"/>
              </a:solidFill>
            </a:endParaRPr>
          </a:p>
          <a:p>
            <a:r>
              <a:rPr lang="fi-FI" dirty="0">
                <a:solidFill>
                  <a:schemeClr val="tx1"/>
                </a:solidFill>
              </a:rPr>
              <a:t>Muistetaan, että lasten ja nuorten ääni pitää saada seurassa kuuluviin.</a:t>
            </a:r>
          </a:p>
          <a:p>
            <a:endParaRPr lang="fi-FI" dirty="0">
              <a:solidFill>
                <a:schemeClr val="tx1"/>
              </a:solidFill>
            </a:endParaRPr>
          </a:p>
          <a:p>
            <a:r>
              <a:rPr lang="fi-FI" dirty="0">
                <a:solidFill>
                  <a:schemeClr val="tx1"/>
                </a:solidFill>
              </a:rPr>
              <a:t>Lapset ja nuoret ovat oman harrastuksensa parhaita asiantuntijoita.</a:t>
            </a:r>
          </a:p>
        </p:txBody>
      </p:sp>
    </p:spTree>
    <p:extLst>
      <p:ext uri="{BB962C8B-B14F-4D97-AF65-F5344CB8AC3E}">
        <p14:creationId xmlns:p14="http://schemas.microsoft.com/office/powerpoint/2010/main" val="2607061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0AAF14B-1747-4AE6-8B44-E528A2CBF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52457"/>
            <a:ext cx="10905066" cy="3953086"/>
          </a:xfrm>
          <a:prstGeom prst="rect">
            <a:avLst/>
          </a:prstGeom>
        </p:spPr>
      </p:pic>
    </p:spTree>
    <p:extLst>
      <p:ext uri="{BB962C8B-B14F-4D97-AF65-F5344CB8AC3E}">
        <p14:creationId xmlns:p14="http://schemas.microsoft.com/office/powerpoint/2010/main" val="280377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303EAD-1705-445D-9FC6-1095FBE1F68B}"/>
              </a:ext>
            </a:extLst>
          </p:cNvPr>
          <p:cNvSpPr>
            <a:spLocks noGrp="1"/>
          </p:cNvSpPr>
          <p:nvPr>
            <p:ph type="title"/>
          </p:nvPr>
        </p:nvSpPr>
        <p:spPr/>
        <p:txBody>
          <a:bodyPr/>
          <a:lstStyle/>
          <a:p>
            <a:r>
              <a:rPr lang="fi-FI" b="1" dirty="0"/>
              <a:t>Kun lapsi harrastaa… </a:t>
            </a:r>
            <a:r>
              <a:rPr lang="fi-FI" dirty="0"/>
              <a:t>			</a:t>
            </a:r>
          </a:p>
        </p:txBody>
      </p:sp>
      <p:sp>
        <p:nvSpPr>
          <p:cNvPr id="3" name="Sisällön paikkamerkki 2">
            <a:extLst>
              <a:ext uri="{FF2B5EF4-FFF2-40B4-BE49-F238E27FC236}">
                <a16:creationId xmlns:a16="http://schemas.microsoft.com/office/drawing/2014/main" id="{0221D96B-F552-4B84-864D-28B01D0A5021}"/>
              </a:ext>
            </a:extLst>
          </p:cNvPr>
          <p:cNvSpPr>
            <a:spLocks noGrp="1"/>
          </p:cNvSpPr>
          <p:nvPr>
            <p:ph idx="1"/>
          </p:nvPr>
        </p:nvSpPr>
        <p:spPr>
          <a:xfrm>
            <a:off x="838200" y="1547723"/>
            <a:ext cx="10515600" cy="4351338"/>
          </a:xfrm>
        </p:spPr>
        <p:txBody>
          <a:bodyPr>
            <a:normAutofit fontScale="70000" lnSpcReduction="20000"/>
          </a:bodyPr>
          <a:lstStyle/>
          <a:p>
            <a:pPr marL="0" lvl="0" indent="0">
              <a:buNone/>
            </a:pPr>
            <a:r>
              <a:rPr lang="fi-FI" dirty="0"/>
              <a:t>Monipuolisen liikunnan lisäksi lapsi saa mahdollisuuden</a:t>
            </a:r>
          </a:p>
          <a:p>
            <a:r>
              <a:rPr lang="fi-FI" dirty="0"/>
              <a:t>Oppia toimimaan ryhmässä ja huomioimaan toiset - vuorovaikutustaidot</a:t>
            </a:r>
          </a:p>
          <a:p>
            <a:r>
              <a:rPr lang="fi-FI" dirty="0"/>
              <a:t>Oppia oma-aloitteisuuden taitoja</a:t>
            </a:r>
          </a:p>
          <a:p>
            <a:r>
              <a:rPr lang="fi-FI" dirty="0"/>
              <a:t>Löytää uusia kavereita</a:t>
            </a:r>
          </a:p>
          <a:p>
            <a:r>
              <a:rPr lang="fi-FI" dirty="0"/>
              <a:t>Toteuttaa itseään (lapselle itselleen mielekäs laji!)</a:t>
            </a:r>
          </a:p>
          <a:p>
            <a:r>
              <a:rPr lang="fi-FI" dirty="0"/>
              <a:t>Minäkuvan ja itseluottamuksen kehittämiseen</a:t>
            </a:r>
          </a:p>
          <a:p>
            <a:pPr marL="0" indent="0">
              <a:buNone/>
            </a:pPr>
            <a:endParaRPr lang="fi-FI" dirty="0"/>
          </a:p>
          <a:p>
            <a:pPr marL="0" indent="0">
              <a:buNone/>
            </a:pPr>
            <a:r>
              <a:rPr lang="fi-FI" dirty="0"/>
              <a:t>Lapsen liikunta-aktiivisuus ennustaa liikunnan harrastamista aikuisena</a:t>
            </a:r>
          </a:p>
          <a:p>
            <a:r>
              <a:rPr lang="fi-FI" dirty="0"/>
              <a:t>On arvioitu, että terveyden kannalta riittävästi liikuntaa harrastaa hieman alle puolet nuorista. Kuitenkin alle 10-vuotiailla riittävästi liikkuvien osuus on suurempi kuin murrosikäisillä. Meidän vanhempien on hyvä muistaa että lapsen pysyvän liikuntaharrastuksen syntymistä vahvistaa, kun liikunta on perheen yhteinen harrastus. Lisäksi jo lapsena tai nuorena aloitettu liikunnan harrastaminen on yhteydessä liikunnan harrastamiseen myös aikuisiällä.</a:t>
            </a:r>
          </a:p>
          <a:p>
            <a:endParaRPr lang="fi-FI" dirty="0">
              <a:solidFill>
                <a:srgbClr val="7030A0"/>
              </a:solidFill>
            </a:endParaRPr>
          </a:p>
          <a:p>
            <a:pPr lvl="0"/>
            <a:endParaRPr lang="fi-FI" dirty="0"/>
          </a:p>
          <a:p>
            <a:pPr lvl="0"/>
            <a:endParaRPr lang="fi-FI" dirty="0"/>
          </a:p>
          <a:p>
            <a:pPr lvl="0"/>
            <a:endParaRPr lang="fi-FI" dirty="0"/>
          </a:p>
        </p:txBody>
      </p:sp>
      <p:pic>
        <p:nvPicPr>
          <p:cNvPr id="7" name="Kuva 6" descr="Jääkiekko">
            <a:extLst>
              <a:ext uri="{FF2B5EF4-FFF2-40B4-BE49-F238E27FC236}">
                <a16:creationId xmlns:a16="http://schemas.microsoft.com/office/drawing/2014/main" id="{F0F8F4D6-D497-4241-9440-2CABE70088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4873" y="633323"/>
            <a:ext cx="914400" cy="914400"/>
          </a:xfrm>
          <a:prstGeom prst="rect">
            <a:avLst/>
          </a:prstGeom>
        </p:spPr>
      </p:pic>
      <p:pic>
        <p:nvPicPr>
          <p:cNvPr id="9" name="Kuva 8" descr="Joukkue">
            <a:extLst>
              <a:ext uri="{FF2B5EF4-FFF2-40B4-BE49-F238E27FC236}">
                <a16:creationId xmlns:a16="http://schemas.microsoft.com/office/drawing/2014/main" id="{76F589E1-478A-479F-ADA4-92887ACBEC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9086" y="2290852"/>
            <a:ext cx="914400" cy="914400"/>
          </a:xfrm>
          <a:prstGeom prst="rect">
            <a:avLst/>
          </a:prstGeom>
        </p:spPr>
      </p:pic>
      <p:sp>
        <p:nvSpPr>
          <p:cNvPr id="8" name="Puhekupla: Suorakulmio, kulmat pyöristettu 7">
            <a:extLst>
              <a:ext uri="{FF2B5EF4-FFF2-40B4-BE49-F238E27FC236}">
                <a16:creationId xmlns:a16="http://schemas.microsoft.com/office/drawing/2014/main" id="{EC7CEADB-9BBE-4E40-9218-C3DF3EB4BEE3}"/>
              </a:ext>
            </a:extLst>
          </p:cNvPr>
          <p:cNvSpPr/>
          <p:nvPr/>
        </p:nvSpPr>
        <p:spPr>
          <a:xfrm>
            <a:off x="9314462" y="625151"/>
            <a:ext cx="2646784" cy="1940263"/>
          </a:xfrm>
          <a:prstGeom prst="wedgeRoundRectCallout">
            <a:avLst>
              <a:gd name="adj1" fmla="val 65377"/>
              <a:gd name="adj2" fmla="val -838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t>Liikuntasuositus on nykyään 2-3 tuntia liikuntaa ihan joka päivä</a:t>
            </a:r>
            <a:r>
              <a:rPr lang="fi-FI" dirty="0"/>
              <a:t>!</a:t>
            </a:r>
          </a:p>
        </p:txBody>
      </p:sp>
      <p:pic>
        <p:nvPicPr>
          <p:cNvPr id="11" name="Kuva 10" descr="Tanssi">
            <a:extLst>
              <a:ext uri="{FF2B5EF4-FFF2-40B4-BE49-F238E27FC236}">
                <a16:creationId xmlns:a16="http://schemas.microsoft.com/office/drawing/2014/main" id="{946656BA-73E3-4B79-975B-84D38DF56FF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02736" y="2290852"/>
            <a:ext cx="914400" cy="914400"/>
          </a:xfrm>
          <a:prstGeom prst="rect">
            <a:avLst/>
          </a:prstGeom>
        </p:spPr>
      </p:pic>
      <p:pic>
        <p:nvPicPr>
          <p:cNvPr id="5" name="Kuva 4" descr="Baseball">
            <a:extLst>
              <a:ext uri="{FF2B5EF4-FFF2-40B4-BE49-F238E27FC236}">
                <a16:creationId xmlns:a16="http://schemas.microsoft.com/office/drawing/2014/main" id="{B7A1ABB3-168C-4400-9586-95D32EFC338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26690" y="2514600"/>
            <a:ext cx="914400" cy="914400"/>
          </a:xfrm>
          <a:prstGeom prst="rect">
            <a:avLst/>
          </a:prstGeom>
        </p:spPr>
      </p:pic>
      <p:pic>
        <p:nvPicPr>
          <p:cNvPr id="10" name="Kuva 9">
            <a:extLst>
              <a:ext uri="{FF2B5EF4-FFF2-40B4-BE49-F238E27FC236}">
                <a16:creationId xmlns:a16="http://schemas.microsoft.com/office/drawing/2014/main" id="{D0F2D52E-4451-4458-BFFF-D1D7D4883C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308276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8B4DD0E0-4193-42DB-BCAF-B05F1CE3889C}"/>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fi-FI" sz="2600">
                <a:solidFill>
                  <a:srgbClr val="FFFFFF"/>
                </a:solidFill>
              </a:rPr>
              <a:t>Tutustu!</a:t>
            </a:r>
          </a:p>
        </p:txBody>
      </p:sp>
      <p:graphicFrame>
        <p:nvGraphicFramePr>
          <p:cNvPr id="14" name="Sisällön paikkamerkki 3">
            <a:extLst>
              <a:ext uri="{FF2B5EF4-FFF2-40B4-BE49-F238E27FC236}">
                <a16:creationId xmlns:a16="http://schemas.microsoft.com/office/drawing/2014/main" id="{75E1D68B-B867-4A69-8405-77BC2CE561DC}"/>
              </a:ext>
            </a:extLst>
          </p:cNvPr>
          <p:cNvGraphicFramePr>
            <a:graphicFrameLocks noGrp="1"/>
          </p:cNvGraphicFramePr>
          <p:nvPr>
            <p:ph idx="1"/>
            <p:extLst>
              <p:ext uri="{D42A27DB-BD31-4B8C-83A1-F6EECF244321}">
                <p14:modId xmlns:p14="http://schemas.microsoft.com/office/powerpoint/2010/main" val="2339822591"/>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Kuva 8">
            <a:extLst>
              <a:ext uri="{FF2B5EF4-FFF2-40B4-BE49-F238E27FC236}">
                <a16:creationId xmlns:a16="http://schemas.microsoft.com/office/drawing/2014/main" id="{10935A06-8932-4A15-AB7D-5709DB672B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2188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303EAD-1705-445D-9FC6-1095FBE1F68B}"/>
              </a:ext>
            </a:extLst>
          </p:cNvPr>
          <p:cNvSpPr>
            <a:spLocks noGrp="1"/>
          </p:cNvSpPr>
          <p:nvPr>
            <p:ph type="title"/>
          </p:nvPr>
        </p:nvSpPr>
        <p:spPr>
          <a:xfrm>
            <a:off x="838199" y="365125"/>
            <a:ext cx="10868025" cy="1325563"/>
          </a:xfrm>
        </p:spPr>
        <p:txBody>
          <a:bodyPr/>
          <a:lstStyle/>
          <a:p>
            <a:pPr algn="ctr"/>
            <a:r>
              <a:rPr lang="fi-FI" sz="4000" b="1" dirty="0"/>
              <a:t>Kun lapsi harrastaa… niin vanhemmatkin harrastavat</a:t>
            </a:r>
            <a:r>
              <a:rPr lang="fi-FI" dirty="0"/>
              <a:t>		</a:t>
            </a:r>
          </a:p>
        </p:txBody>
      </p:sp>
      <p:sp>
        <p:nvSpPr>
          <p:cNvPr id="3" name="Sisällön paikkamerkki 2">
            <a:extLst>
              <a:ext uri="{FF2B5EF4-FFF2-40B4-BE49-F238E27FC236}">
                <a16:creationId xmlns:a16="http://schemas.microsoft.com/office/drawing/2014/main" id="{0221D96B-F552-4B84-864D-28B01D0A5021}"/>
              </a:ext>
            </a:extLst>
          </p:cNvPr>
          <p:cNvSpPr>
            <a:spLocks noGrp="1"/>
          </p:cNvSpPr>
          <p:nvPr>
            <p:ph idx="1"/>
          </p:nvPr>
        </p:nvSpPr>
        <p:spPr>
          <a:xfrm>
            <a:off x="838199" y="1830387"/>
            <a:ext cx="10515600" cy="4351338"/>
          </a:xfrm>
        </p:spPr>
        <p:txBody>
          <a:bodyPr>
            <a:normAutofit/>
          </a:bodyPr>
          <a:lstStyle/>
          <a:p>
            <a:pPr marL="0" lvl="0" indent="0">
              <a:buNone/>
            </a:pPr>
            <a:r>
              <a:rPr lang="fi-FI" sz="2400" dirty="0"/>
              <a:t>Vanhemman tuki ja mukana olo vahvistavat pysyvän liikuntaharrastuksen syntymistä. Kun lapsi harrastaa, vanhemmat saavat</a:t>
            </a:r>
          </a:p>
          <a:p>
            <a:r>
              <a:rPr lang="fi-FI" sz="2400" dirty="0"/>
              <a:t>Oivan mahdollisuuden opettaa elämässä tarvittavia tunnetaitoja, joita ryhmässä harrastaminen tuo eteen viikoittain</a:t>
            </a:r>
          </a:p>
          <a:p>
            <a:r>
              <a:rPr lang="fi-FI" sz="2400" dirty="0"/>
              <a:t>Kasvatuskumppaneita valmentajista</a:t>
            </a:r>
          </a:p>
          <a:p>
            <a:r>
              <a:rPr lang="fi-FI" sz="2400" dirty="0"/>
              <a:t>Vertaistukea muista vanhemmista ja perheistä; ehkä jopa elinikäisiä ystäviä</a:t>
            </a:r>
          </a:p>
          <a:p>
            <a:r>
              <a:rPr lang="fi-FI" sz="2400" dirty="0"/>
              <a:t>Elää yhdessä tunteita lasten kanssa </a:t>
            </a:r>
          </a:p>
          <a:p>
            <a:r>
              <a:rPr lang="fi-FI" sz="2400" dirty="0"/>
              <a:t>Antaa omaa osaamistaan yleishyödylliseen käyttöön </a:t>
            </a:r>
          </a:p>
          <a:p>
            <a:pPr lvl="0"/>
            <a:endParaRPr lang="fi-FI" dirty="0">
              <a:solidFill>
                <a:srgbClr val="7030A0"/>
              </a:solidFill>
            </a:endParaRPr>
          </a:p>
          <a:p>
            <a:pPr lvl="0"/>
            <a:endParaRPr lang="fi-FI" dirty="0">
              <a:solidFill>
                <a:srgbClr val="7030A0"/>
              </a:solidFill>
            </a:endParaRPr>
          </a:p>
          <a:p>
            <a:pPr lvl="0"/>
            <a:endParaRPr lang="fi-FI" dirty="0"/>
          </a:p>
        </p:txBody>
      </p:sp>
      <p:pic>
        <p:nvPicPr>
          <p:cNvPr id="5" name="Kuva 4" descr="Perhe, kaksi lasta">
            <a:extLst>
              <a:ext uri="{FF2B5EF4-FFF2-40B4-BE49-F238E27FC236}">
                <a16:creationId xmlns:a16="http://schemas.microsoft.com/office/drawing/2014/main" id="{9EF363A4-3A48-46CB-9127-BDD21C456CB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2106" y="4336786"/>
            <a:ext cx="1443620" cy="1443620"/>
          </a:xfrm>
          <a:prstGeom prst="rect">
            <a:avLst/>
          </a:prstGeom>
        </p:spPr>
      </p:pic>
      <p:pic>
        <p:nvPicPr>
          <p:cNvPr id="6" name="Kuva 5">
            <a:extLst>
              <a:ext uri="{FF2B5EF4-FFF2-40B4-BE49-F238E27FC236}">
                <a16:creationId xmlns:a16="http://schemas.microsoft.com/office/drawing/2014/main" id="{389924E0-4CA6-4E66-BD72-4D895239D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6418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D0B894-F24F-46DF-B87D-C67A69EABF7F}"/>
              </a:ext>
            </a:extLst>
          </p:cNvPr>
          <p:cNvSpPr>
            <a:spLocks noGrp="1"/>
          </p:cNvSpPr>
          <p:nvPr>
            <p:ph type="title"/>
          </p:nvPr>
        </p:nvSpPr>
        <p:spPr/>
        <p:txBody>
          <a:bodyPr/>
          <a:lstStyle/>
          <a:p>
            <a:r>
              <a:rPr lang="fi-FI" b="1" dirty="0"/>
              <a:t>Seuran toimintatavat</a:t>
            </a:r>
            <a:r>
              <a:rPr lang="fi-FI" dirty="0"/>
              <a:t>	</a:t>
            </a:r>
          </a:p>
        </p:txBody>
      </p:sp>
      <p:sp>
        <p:nvSpPr>
          <p:cNvPr id="3" name="Sisällön paikkamerkki 2">
            <a:extLst>
              <a:ext uri="{FF2B5EF4-FFF2-40B4-BE49-F238E27FC236}">
                <a16:creationId xmlns:a16="http://schemas.microsoft.com/office/drawing/2014/main" id="{159A0E93-B309-4423-9526-30B58598D4C9}"/>
              </a:ext>
            </a:extLst>
          </p:cNvPr>
          <p:cNvSpPr>
            <a:spLocks noGrp="1"/>
          </p:cNvSpPr>
          <p:nvPr>
            <p:ph idx="1"/>
          </p:nvPr>
        </p:nvSpPr>
        <p:spPr>
          <a:xfrm>
            <a:off x="838199" y="1465384"/>
            <a:ext cx="10857271" cy="5171390"/>
          </a:xfrm>
        </p:spPr>
        <p:txBody>
          <a:bodyPr>
            <a:normAutofit fontScale="85000" lnSpcReduction="10000"/>
          </a:bodyPr>
          <a:lstStyle/>
          <a:p>
            <a:r>
              <a:rPr lang="fi-FI" dirty="0"/>
              <a:t>Seuran arvot</a:t>
            </a:r>
          </a:p>
          <a:p>
            <a:pPr lvl="1"/>
            <a:r>
              <a:rPr lang="fi-FI" dirty="0"/>
              <a:t>Arvolla tarkoitetaan jotain toivottua asiaa, suotavaa käyttäytymistä tai päämäärää.</a:t>
            </a:r>
            <a:r>
              <a:rPr lang="fi-FI" baseline="30000" dirty="0"/>
              <a:t> </a:t>
            </a:r>
            <a:r>
              <a:rPr lang="fi-FI" dirty="0"/>
              <a:t>Arvot ovat luonteeltaan käsitteellisiä ja ne ohjaavat ihmisten toimintaa. Jokaisen seurassa toimivan tulee toimia seuran arvojen mukaisesti. Arvojen noudattaminen luo pohjan hyvälle yhteishengelle ja yhteisöllisyydelle. </a:t>
            </a:r>
          </a:p>
          <a:p>
            <a:pPr lvl="1"/>
            <a:r>
              <a:rPr lang="fi-FI" dirty="0">
                <a:solidFill>
                  <a:srgbClr val="FF0000"/>
                </a:solidFill>
              </a:rPr>
              <a:t>Seuramme arvot ovat:</a:t>
            </a:r>
          </a:p>
          <a:p>
            <a:pPr lvl="1"/>
            <a:endParaRPr lang="fi-FI" dirty="0">
              <a:solidFill>
                <a:srgbClr val="FF0000"/>
              </a:solidFill>
            </a:endParaRPr>
          </a:p>
          <a:p>
            <a:r>
              <a:rPr lang="fi-FI" dirty="0"/>
              <a:t>Toiminta-ajatus</a:t>
            </a:r>
          </a:p>
          <a:p>
            <a:pPr lvl="1"/>
            <a:r>
              <a:rPr lang="fi-FI" dirty="0"/>
              <a:t>Jokaisella rekisteröidyllä yhdistyksellä on toiminnan tarkoitus ja se löytyy seuran säännöistä.</a:t>
            </a:r>
          </a:p>
          <a:p>
            <a:pPr lvl="1"/>
            <a:r>
              <a:rPr lang="fi-FI" dirty="0">
                <a:solidFill>
                  <a:srgbClr val="FF0000"/>
                </a:solidFill>
              </a:rPr>
              <a:t>Seuramme viralliset säännöt löytyvät tästä linkistä:</a:t>
            </a:r>
          </a:p>
          <a:p>
            <a:pPr lvl="1"/>
            <a:r>
              <a:rPr lang="fi-FI" dirty="0">
                <a:solidFill>
                  <a:srgbClr val="FF0000"/>
                </a:solidFill>
              </a:rPr>
              <a:t>Seuramme toiminta-ajatus on:</a:t>
            </a:r>
            <a:br>
              <a:rPr lang="fi-FI" dirty="0"/>
            </a:br>
            <a:endParaRPr lang="fi-FI" dirty="0"/>
          </a:p>
          <a:p>
            <a:r>
              <a:rPr lang="fi-FI" dirty="0"/>
              <a:t>Visio</a:t>
            </a:r>
          </a:p>
          <a:p>
            <a:pPr lvl="1"/>
            <a:r>
              <a:rPr lang="fi-FI" dirty="0"/>
              <a:t>Haavekuva/visio kertoo siitä, millainen seura haluaa tulevaisuudessa olla tai mitä seura tavoittelee. Yhteinen haavekuva innostaa ja antaa suunnan ja tavoitteita toiminnalle. </a:t>
            </a:r>
          </a:p>
          <a:p>
            <a:pPr lvl="1"/>
            <a:r>
              <a:rPr lang="fi-FI" dirty="0">
                <a:solidFill>
                  <a:srgbClr val="FF0000"/>
                </a:solidFill>
              </a:rPr>
              <a:t>Seuramme visio on:</a:t>
            </a:r>
            <a:endParaRPr lang="fi-FI" dirty="0"/>
          </a:p>
        </p:txBody>
      </p:sp>
    </p:spTree>
    <p:extLst>
      <p:ext uri="{BB962C8B-B14F-4D97-AF65-F5344CB8AC3E}">
        <p14:creationId xmlns:p14="http://schemas.microsoft.com/office/powerpoint/2010/main" val="197617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737478"/>
            <a:ext cx="10515600" cy="5383044"/>
          </a:xfrm>
        </p:spPr>
        <p:txBody>
          <a:bodyPr>
            <a:normAutofit/>
          </a:bodyPr>
          <a:lstStyle/>
          <a:p>
            <a:r>
              <a:rPr lang="fi-FI" dirty="0"/>
              <a:t>Seuran organisaation esittely</a:t>
            </a:r>
          </a:p>
          <a:p>
            <a:pPr lvl="1"/>
            <a:r>
              <a:rPr lang="fi-FI" dirty="0"/>
              <a:t>Seurassa ylin valta on yhdistyksen virallisella kokouksella = jäsenillä. Jäsenet valitsevat hallituksen/johtokunnan, joka operatiivisesti johtaa seuran toimintaa. Jäsenten kannattaa osallistua seuran virallisiin kokouksiin, koska siellä yhdessä päätetään miten seura toimii.</a:t>
            </a:r>
          </a:p>
          <a:p>
            <a:pPr lvl="1"/>
            <a:r>
              <a:rPr lang="fi-FI" dirty="0">
                <a:solidFill>
                  <a:srgbClr val="FF0000"/>
                </a:solidFill>
              </a:rPr>
              <a:t>Hallituksemme jäsenten yhteystiedot löytyvät tästä linkistä:</a:t>
            </a:r>
          </a:p>
          <a:p>
            <a:endParaRPr lang="fi-FI" dirty="0"/>
          </a:p>
          <a:p>
            <a:r>
              <a:rPr lang="fi-FI" dirty="0"/>
              <a:t>Jäsenyys </a:t>
            </a:r>
          </a:p>
          <a:p>
            <a:pPr lvl="1"/>
            <a:r>
              <a:rPr lang="fi-FI" dirty="0"/>
              <a:t>Seuran jäsenluokat on kuvattu seuran säännöissä. Seuraan liitytään jäseneksi, kun halutaan harrastaa ja toimia seurassa.   </a:t>
            </a:r>
          </a:p>
          <a:p>
            <a:endParaRPr lang="fi-FI" dirty="0"/>
          </a:p>
        </p:txBody>
      </p:sp>
    </p:spTree>
    <p:extLst>
      <p:ext uri="{BB962C8B-B14F-4D97-AF65-F5344CB8AC3E}">
        <p14:creationId xmlns:p14="http://schemas.microsoft.com/office/powerpoint/2010/main" val="293379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737478"/>
            <a:ext cx="10515600" cy="5383044"/>
          </a:xfrm>
        </p:spPr>
        <p:txBody>
          <a:bodyPr>
            <a:normAutofit fontScale="92500" lnSpcReduction="10000"/>
          </a:bodyPr>
          <a:lstStyle/>
          <a:p>
            <a:r>
              <a:rPr lang="fi-FI" dirty="0"/>
              <a:t>Seuran valmennuksen linjaus </a:t>
            </a:r>
          </a:p>
          <a:p>
            <a:pPr lvl="1"/>
            <a:r>
              <a:rPr lang="fi-FI" dirty="0"/>
              <a:t>Urheiluseuroissa, seuran virallisten sääntöjen lisäksi, on usein toimintaa helpottavia ohjeistuksia ja pelisääntöjä. </a:t>
            </a:r>
          </a:p>
          <a:p>
            <a:pPr lvl="1"/>
            <a:r>
              <a:rPr lang="fi-FI" dirty="0"/>
              <a:t>Seuran kirjallinen valmennuksen linjaus kertoo miten urheilutoimintaa seurassa toteutetaan. </a:t>
            </a:r>
          </a:p>
          <a:p>
            <a:pPr lvl="1"/>
            <a:r>
              <a:rPr lang="fi-FI" dirty="0"/>
              <a:t>Tyypillisimmin seuran valmennuksen linjaukset ovat syntyneet seuran koulutettujen ja kokeneiden valmentajien toimesta, jotta kaikilla valmentajilla olisi helpompi toimia yhdessä lasten ja nuorten hyväksi. </a:t>
            </a:r>
          </a:p>
          <a:p>
            <a:pPr lvl="1"/>
            <a:r>
              <a:rPr lang="fi-FI" dirty="0">
                <a:solidFill>
                  <a:srgbClr val="FF0000"/>
                </a:solidFill>
              </a:rPr>
              <a:t>Seuramme valmennuksen linjaus löytyy tästä linkistä: </a:t>
            </a:r>
          </a:p>
          <a:p>
            <a:endParaRPr lang="fi-FI" dirty="0"/>
          </a:p>
          <a:p>
            <a:r>
              <a:rPr lang="fi-FI" dirty="0"/>
              <a:t>Harjoitusryhmän ja hallituksen väliset toimintatavat</a:t>
            </a:r>
          </a:p>
          <a:p>
            <a:pPr lvl="1"/>
            <a:r>
              <a:rPr lang="fi-FI" dirty="0"/>
              <a:t>Joukkuelajeissa joukkueiden, yksilölajeissa harjoitusryhmien lasten ja nuorten, valmentajien ja vanhempien kesken sovitaan yhteisistä toimintatavoista. </a:t>
            </a:r>
          </a:p>
          <a:p>
            <a:pPr lvl="1"/>
            <a:r>
              <a:rPr lang="fi-FI" dirty="0"/>
              <a:t>Erityisen tärkeää toimijoiden on ymmärtää, että yksiköt ovat osa suurempaa kokonaisuutta, seuraa, jota johtaa seuran hallitus. </a:t>
            </a:r>
          </a:p>
          <a:p>
            <a:pPr lvl="1"/>
            <a:r>
              <a:rPr lang="fi-FI" dirty="0"/>
              <a:t>Hallituksen ohjeistaa joukkueita ja ryhmiä kaikkien yhteisistä toimintatavoista. </a:t>
            </a:r>
          </a:p>
          <a:p>
            <a:pPr marL="0" indent="0">
              <a:buNone/>
            </a:pPr>
            <a:endParaRPr lang="fi-FI" dirty="0"/>
          </a:p>
          <a:p>
            <a:endParaRPr lang="fi-FI" dirty="0"/>
          </a:p>
        </p:txBody>
      </p:sp>
    </p:spTree>
    <p:extLst>
      <p:ext uri="{BB962C8B-B14F-4D97-AF65-F5344CB8AC3E}">
        <p14:creationId xmlns:p14="http://schemas.microsoft.com/office/powerpoint/2010/main" val="135749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01A06A-501B-4E96-9EBF-29D3F8A8399E}"/>
              </a:ext>
            </a:extLst>
          </p:cNvPr>
          <p:cNvSpPr>
            <a:spLocks noGrp="1"/>
          </p:cNvSpPr>
          <p:nvPr>
            <p:ph type="title"/>
          </p:nvPr>
        </p:nvSpPr>
        <p:spPr/>
        <p:txBody>
          <a:bodyPr/>
          <a:lstStyle/>
          <a:p>
            <a:r>
              <a:rPr lang="fi-FI" b="1" dirty="0"/>
              <a:t>Yhteisöllisyys</a:t>
            </a:r>
            <a:r>
              <a:rPr lang="fi-FI" dirty="0"/>
              <a:t>  		</a:t>
            </a:r>
          </a:p>
        </p:txBody>
      </p:sp>
      <p:sp>
        <p:nvSpPr>
          <p:cNvPr id="3" name="Sisällön paikkamerkki 2">
            <a:extLst>
              <a:ext uri="{FF2B5EF4-FFF2-40B4-BE49-F238E27FC236}">
                <a16:creationId xmlns:a16="http://schemas.microsoft.com/office/drawing/2014/main" id="{5D669ACE-BFC4-4351-891D-38601244E1B6}"/>
              </a:ext>
            </a:extLst>
          </p:cNvPr>
          <p:cNvSpPr>
            <a:spLocks noGrp="1"/>
          </p:cNvSpPr>
          <p:nvPr>
            <p:ph idx="1"/>
          </p:nvPr>
        </p:nvSpPr>
        <p:spPr>
          <a:xfrm>
            <a:off x="814754" y="1512277"/>
            <a:ext cx="10515600" cy="5193323"/>
          </a:xfrm>
        </p:spPr>
        <p:txBody>
          <a:bodyPr>
            <a:normAutofit/>
          </a:bodyPr>
          <a:lstStyle/>
          <a:p>
            <a:pPr marL="0" indent="0">
              <a:buNone/>
            </a:pPr>
            <a:r>
              <a:rPr lang="fi-FI" sz="1600" dirty="0"/>
              <a:t>Yhteisöllisyys on tärkeää: </a:t>
            </a:r>
          </a:p>
          <a:p>
            <a:pPr>
              <a:buFontTx/>
              <a:buChar char="-"/>
            </a:pPr>
            <a:r>
              <a:rPr lang="fi-FI" sz="1600" dirty="0"/>
              <a:t>Ihmiselle</a:t>
            </a:r>
          </a:p>
          <a:p>
            <a:pPr>
              <a:buFontTx/>
              <a:buChar char="-"/>
            </a:pPr>
            <a:r>
              <a:rPr lang="fi-FI" sz="1600" dirty="0"/>
              <a:t>Harjoitusryhmälle/joukkueelle</a:t>
            </a:r>
          </a:p>
          <a:p>
            <a:pPr>
              <a:buFontTx/>
              <a:buChar char="-"/>
            </a:pPr>
            <a:r>
              <a:rPr lang="fi-FI" sz="1600" dirty="0"/>
              <a:t>Seuralle</a:t>
            </a:r>
          </a:p>
          <a:p>
            <a:pPr>
              <a:buFontTx/>
              <a:buChar char="-"/>
            </a:pPr>
            <a:r>
              <a:rPr lang="fi-FI" sz="1600" dirty="0"/>
              <a:t>Yhteiskunnalle</a:t>
            </a:r>
          </a:p>
          <a:p>
            <a:pPr marL="0" indent="0">
              <a:buNone/>
            </a:pPr>
            <a:r>
              <a:rPr lang="fi-FI" sz="1600" dirty="0"/>
              <a:t>Yhteisöllisyys on yhdessä tekemistä ja yhteenkuuluvuuden tunnetta:</a:t>
            </a:r>
          </a:p>
          <a:p>
            <a:pPr>
              <a:buFontTx/>
              <a:buChar char="-"/>
            </a:pPr>
            <a:r>
              <a:rPr lang="fi-FI" sz="1600" dirty="0"/>
              <a:t>Luottamista</a:t>
            </a:r>
          </a:p>
          <a:p>
            <a:pPr>
              <a:buFontTx/>
              <a:buChar char="-"/>
            </a:pPr>
            <a:r>
              <a:rPr lang="fi-FI" sz="1600" dirty="0"/>
              <a:t>Viihtymistä</a:t>
            </a:r>
          </a:p>
          <a:p>
            <a:pPr>
              <a:buFontTx/>
              <a:buChar char="-"/>
            </a:pPr>
            <a:r>
              <a:rPr lang="fi-FI" sz="1600" dirty="0"/>
              <a:t>Kunnioittamista</a:t>
            </a:r>
          </a:p>
          <a:p>
            <a:pPr>
              <a:buFontTx/>
              <a:buChar char="-"/>
            </a:pPr>
            <a:r>
              <a:rPr lang="fi-FI" sz="1600" dirty="0"/>
              <a:t>Yhteisvastuullisuutta</a:t>
            </a:r>
          </a:p>
          <a:p>
            <a:pPr>
              <a:buFontTx/>
              <a:buChar char="-"/>
            </a:pPr>
            <a:r>
              <a:rPr lang="fi-FI" sz="1600" dirty="0"/>
              <a:t>Positiivisuutta</a:t>
            </a:r>
          </a:p>
          <a:p>
            <a:pPr marL="0" indent="0">
              <a:buNone/>
            </a:pPr>
            <a:endParaRPr lang="fi-FI" sz="1600" dirty="0"/>
          </a:p>
          <a:p>
            <a:pPr lvl="7">
              <a:buFontTx/>
              <a:buChar char="-"/>
            </a:pPr>
            <a:endParaRPr lang="fi-FI" sz="1600" dirty="0"/>
          </a:p>
          <a:p>
            <a:pPr marL="0" indent="0">
              <a:buNone/>
            </a:pPr>
            <a:endParaRPr lang="fi-FI" sz="1600" dirty="0"/>
          </a:p>
        </p:txBody>
      </p:sp>
      <p:sp>
        <p:nvSpPr>
          <p:cNvPr id="4" name="Puhekupla: Suorakulmio, kulmat pyöristettu 3">
            <a:extLst>
              <a:ext uri="{FF2B5EF4-FFF2-40B4-BE49-F238E27FC236}">
                <a16:creationId xmlns:a16="http://schemas.microsoft.com/office/drawing/2014/main" id="{16E895FC-7EE1-449F-A854-47A7822C4B39}"/>
              </a:ext>
            </a:extLst>
          </p:cNvPr>
          <p:cNvSpPr/>
          <p:nvPr/>
        </p:nvSpPr>
        <p:spPr>
          <a:xfrm>
            <a:off x="6096000" y="625151"/>
            <a:ext cx="4127500" cy="1940263"/>
          </a:xfrm>
          <a:prstGeom prst="wedgeRoundRectCallout">
            <a:avLst>
              <a:gd name="adj1" fmla="val 127499"/>
              <a:gd name="adj2" fmla="val 739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t>Tervetuloa mukaan yhteisölliseen seuratoimintaan!</a:t>
            </a:r>
            <a:endParaRPr lang="fi-FI" sz="2400" dirty="0"/>
          </a:p>
        </p:txBody>
      </p:sp>
      <p:pic>
        <p:nvPicPr>
          <p:cNvPr id="5" name="Picture 7" descr="MCj03835460000[1]">
            <a:extLst>
              <a:ext uri="{FF2B5EF4-FFF2-40B4-BE49-F238E27FC236}">
                <a16:creationId xmlns:a16="http://schemas.microsoft.com/office/drawing/2014/main" id="{8251F05F-8CBB-4217-A74E-D3BB43A36D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0" y="4589706"/>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Cj03910020000[1]">
            <a:extLst>
              <a:ext uri="{FF2B5EF4-FFF2-40B4-BE49-F238E27FC236}">
                <a16:creationId xmlns:a16="http://schemas.microsoft.com/office/drawing/2014/main" id="{38D5AE48-6661-44AC-A195-682EE6572D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950" y="4521151"/>
            <a:ext cx="622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Cj03835680000[1]">
            <a:extLst>
              <a:ext uri="{FF2B5EF4-FFF2-40B4-BE49-F238E27FC236}">
                <a16:creationId xmlns:a16="http://schemas.microsoft.com/office/drawing/2014/main" id="{687898B7-8E9B-4308-BE0A-BBA27DFC08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447" y="3848881"/>
            <a:ext cx="7477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Cj03892060000[1]">
            <a:extLst>
              <a:ext uri="{FF2B5EF4-FFF2-40B4-BE49-F238E27FC236}">
                <a16:creationId xmlns:a16="http://schemas.microsoft.com/office/drawing/2014/main" id="{7C386E23-E550-41CC-88DD-94E3D071D7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1439" y="4520223"/>
            <a:ext cx="7858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a:extLst>
              <a:ext uri="{FF2B5EF4-FFF2-40B4-BE49-F238E27FC236}">
                <a16:creationId xmlns:a16="http://schemas.microsoft.com/office/drawing/2014/main" id="{0A9E6462-C097-4FC9-8A07-AD309B3E2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448638254"/>
      </p:ext>
    </p:extLst>
  </p:cSld>
  <p:clrMapOvr>
    <a:masterClrMapping/>
  </p:clrMapOvr>
</p:sld>
</file>

<file path=ppt/theme/theme1.xml><?xml version="1.0" encoding="utf-8"?>
<a:theme xmlns:a="http://schemas.openxmlformats.org/drawingml/2006/main" name="Office-teema">
  <a:themeElements>
    <a:clrScheme name="SAL">
      <a:dk1>
        <a:srgbClr val="0E3754"/>
      </a:dk1>
      <a:lt1>
        <a:sysClr val="window" lastClr="FFFFFF"/>
      </a:lt1>
      <a:dk2>
        <a:srgbClr val="0E3754"/>
      </a:dk2>
      <a:lt2>
        <a:srgbClr val="F2F2F2"/>
      </a:lt2>
      <a:accent1>
        <a:srgbClr val="5FACE3"/>
      </a:accent1>
      <a:accent2>
        <a:srgbClr val="FF9900"/>
      </a:accent2>
      <a:accent3>
        <a:srgbClr val="36AFCE"/>
      </a:accent3>
      <a:accent4>
        <a:srgbClr val="1D6FA9"/>
      </a:accent4>
      <a:accent5>
        <a:srgbClr val="86CFE1"/>
      </a:accent5>
      <a:accent6>
        <a:srgbClr val="FF9900"/>
      </a:accent6>
      <a:hlink>
        <a:srgbClr val="0563C1"/>
      </a:hlink>
      <a:folHlink>
        <a:srgbClr val="0070C0"/>
      </a:folHlink>
    </a:clrScheme>
    <a:fontScheme name="SAL fontit">
      <a:majorFont>
        <a:latin typeface="Myanmar Text"/>
        <a:ea typeface=""/>
        <a:cs typeface=""/>
      </a:majorFont>
      <a:minorFont>
        <a:latin typeface="Myanma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2197</Words>
  <Application>Microsoft Office PowerPoint</Application>
  <PresentationFormat>Laajakuva</PresentationFormat>
  <Paragraphs>314</Paragraphs>
  <Slides>29</Slides>
  <Notes>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29</vt:i4>
      </vt:variant>
    </vt:vector>
  </HeadingPairs>
  <TitlesOfParts>
    <vt:vector size="33" baseType="lpstr">
      <vt:lpstr>Arial</vt:lpstr>
      <vt:lpstr>Calibri</vt:lpstr>
      <vt:lpstr>Myanmar Text</vt:lpstr>
      <vt:lpstr>Office-teema</vt:lpstr>
      <vt:lpstr>PowerPoint-esitys</vt:lpstr>
      <vt:lpstr>Vanhempien osallisuus urheiluseurassa</vt:lpstr>
      <vt:lpstr>Kun lapsi harrastaa…    </vt:lpstr>
      <vt:lpstr>Tutustu!</vt:lpstr>
      <vt:lpstr>Kun lapsi harrastaa… niin vanhemmatkin harrastavat  </vt:lpstr>
      <vt:lpstr>Seuran toimintatavat </vt:lpstr>
      <vt:lpstr>PowerPoint-esitys</vt:lpstr>
      <vt:lpstr>PowerPoint-esitys</vt:lpstr>
      <vt:lpstr>Yhteisöllisyys    </vt:lpstr>
      <vt:lpstr>Joukkue on aina tiimi: </vt:lpstr>
      <vt:lpstr>PowerPoint-esitys</vt:lpstr>
      <vt:lpstr>Ryhmien omat toimintatavat </vt:lpstr>
      <vt:lpstr>Uusi joukkue/ryhmä - Heti toimeksi!</vt:lpstr>
      <vt:lpstr>Kaksi mallia organisoida uusi ryhmä</vt:lpstr>
      <vt:lpstr>Viestintä    </vt:lpstr>
      <vt:lpstr>Tietosuoja   </vt:lpstr>
      <vt:lpstr>Mitä harrastaminen maksaa  </vt:lpstr>
      <vt:lpstr>Lisenssit ja vakuutukset</vt:lpstr>
      <vt:lpstr>Ryhmäjaot  </vt:lpstr>
      <vt:lpstr>Ryhmäjaot </vt:lpstr>
      <vt:lpstr>Turvallisuus harjoittelussa     </vt:lpstr>
      <vt:lpstr>Varusteet </vt:lpstr>
      <vt:lpstr>Miten innostan?   </vt:lpstr>
      <vt:lpstr>Lapsen oikeudet    </vt:lpstr>
      <vt:lpstr>Vanhemman rooli   </vt:lpstr>
      <vt:lpstr>Vanhemman roolit</vt:lpstr>
      <vt:lpstr>Ohjaajan rooli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Vanhempien osallisuus urheiluseurassa</dc:title>
  <dc:creator>Sanna Laine</dc:creator>
  <cp:lastModifiedBy>Sanna Laine</cp:lastModifiedBy>
  <cp:revision>5</cp:revision>
  <dcterms:created xsi:type="dcterms:W3CDTF">2019-02-20T06:49:14Z</dcterms:created>
  <dcterms:modified xsi:type="dcterms:W3CDTF">2019-02-22T14:21:38Z</dcterms:modified>
</cp:coreProperties>
</file>