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4" r:id="rId18"/>
    <p:sldId id="271" r:id="rId19"/>
    <p:sldId id="273"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3FE98F-BE00-4E51-9C9F-C5BF41E64057}" v="2" dt="2021-10-29T10:47:14.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640" autoAdjust="0"/>
  </p:normalViewPr>
  <p:slideViewPr>
    <p:cSldViewPr snapToGrid="0">
      <p:cViewPr varScale="1">
        <p:scale>
          <a:sx n="88" d="100"/>
          <a:sy n="88" d="100"/>
        </p:scale>
        <p:origin x="106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o Rautio" userId="739a74dc-003b-4fbc-bfb8-34138fd02f74" providerId="ADAL" clId="{DF3FE98F-BE00-4E51-9C9F-C5BF41E64057}"/>
    <pc:docChg chg="modSld">
      <pc:chgData name="Timo Rautio" userId="739a74dc-003b-4fbc-bfb8-34138fd02f74" providerId="ADAL" clId="{DF3FE98F-BE00-4E51-9C9F-C5BF41E64057}" dt="2021-10-29T10:47:14.833" v="1" actId="14826"/>
      <pc:docMkLst>
        <pc:docMk/>
      </pc:docMkLst>
      <pc:sldChg chg="modSp">
        <pc:chgData name="Timo Rautio" userId="739a74dc-003b-4fbc-bfb8-34138fd02f74" providerId="ADAL" clId="{DF3FE98F-BE00-4E51-9C9F-C5BF41E64057}" dt="2021-10-29T10:47:14.833" v="1" actId="14826"/>
        <pc:sldMkLst>
          <pc:docMk/>
          <pc:sldMk cId="1327628817" sldId="263"/>
        </pc:sldMkLst>
        <pc:picChg chg="mod">
          <ac:chgData name="Timo Rautio" userId="739a74dc-003b-4fbc-bfb8-34138fd02f74" providerId="ADAL" clId="{DF3FE98F-BE00-4E51-9C9F-C5BF41E64057}" dt="2021-10-29T10:47:14.833" v="1" actId="14826"/>
          <ac:picMkLst>
            <pc:docMk/>
            <pc:sldMk cId="1327628817" sldId="263"/>
            <ac:picMk id="5" creationId="{D2C81D7E-A395-48A0-84FC-B9D394AAF6B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AD8DE-F0A3-4316-B63B-E522644BD37F}" type="datetimeFigureOut">
              <a:rPr lang="fi-FI" smtClean="0"/>
              <a:t>29.10.2021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C13383-BC8C-4549-BB01-2AAC8C374232}" type="slidenum">
              <a:rPr lang="fi-FI" smtClean="0"/>
              <a:t>‹#›</a:t>
            </a:fld>
            <a:endParaRPr lang="fi-FI"/>
          </a:p>
        </p:txBody>
      </p:sp>
    </p:spTree>
    <p:extLst>
      <p:ext uri="{BB962C8B-B14F-4D97-AF65-F5344CB8AC3E}">
        <p14:creationId xmlns:p14="http://schemas.microsoft.com/office/powerpoint/2010/main" val="490183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Tämä diasarja on tarkoitettu ampumaurheilukoulun ohjaajille toiminnan käynnistyessä.</a:t>
            </a:r>
          </a:p>
        </p:txBody>
      </p:sp>
      <p:sp>
        <p:nvSpPr>
          <p:cNvPr id="4" name="Dian numeron paikkamerkki 3"/>
          <p:cNvSpPr>
            <a:spLocks noGrp="1"/>
          </p:cNvSpPr>
          <p:nvPr>
            <p:ph type="sldNum" sz="quarter" idx="5"/>
          </p:nvPr>
        </p:nvSpPr>
        <p:spPr/>
        <p:txBody>
          <a:bodyPr/>
          <a:lstStyle/>
          <a:p>
            <a:fld id="{FFC13383-BC8C-4549-BB01-2AAC8C374232}" type="slidenum">
              <a:rPr lang="fi-FI" smtClean="0"/>
              <a:t>1</a:t>
            </a:fld>
            <a:endParaRPr lang="fi-FI"/>
          </a:p>
        </p:txBody>
      </p:sp>
    </p:spTree>
    <p:extLst>
      <p:ext uri="{BB962C8B-B14F-4D97-AF65-F5344CB8AC3E}">
        <p14:creationId xmlns:p14="http://schemas.microsoft.com/office/powerpoint/2010/main" val="2472521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i="0" u="none" strike="noStrike" kern="1200" baseline="0" dirty="0">
                <a:solidFill>
                  <a:schemeClr val="tx1"/>
                </a:solidFill>
                <a:latin typeface="+mn-lt"/>
                <a:ea typeface="+mn-ea"/>
                <a:cs typeface="+mn-cs"/>
              </a:rPr>
              <a:t>Tekniikan ja taidon kehittyminen </a:t>
            </a:r>
          </a:p>
          <a:p>
            <a:r>
              <a:rPr lang="fi-FI" sz="1200" b="0" i="0" u="none" strike="noStrike" kern="1200" baseline="0" dirty="0">
                <a:solidFill>
                  <a:schemeClr val="tx1"/>
                </a:solidFill>
                <a:latin typeface="+mn-lt"/>
                <a:ea typeface="+mn-ea"/>
                <a:cs typeface="+mn-cs"/>
              </a:rPr>
              <a:t>Urheilusuorituksessa tärkeimmät osatekijät ovat taito ja tekniikka. Taitojen oppimisen herkkyyskausi on lapsuudessa. Tämän vuoksi niiden kehittämiselle on annettava mahdollisuus lapsuudesta lähtien. Hermosto kehittyy lapsella hyvin nopeasti kasvun myötä. Tämä mahdollistaa liikkeiden ja liikkumisen taitojen nopean kehityksen. Lapselle kehittyy 1-5 vuoden iässä lajitaitojen oppimisen edellytykset, ns. </a:t>
            </a:r>
            <a:r>
              <a:rPr lang="fi-FI" sz="1200" b="0" i="1" u="none" strike="noStrike" kern="1200" baseline="0" dirty="0" err="1">
                <a:solidFill>
                  <a:schemeClr val="tx1"/>
                </a:solidFill>
                <a:latin typeface="+mn-lt"/>
                <a:ea typeface="+mn-ea"/>
                <a:cs typeface="+mn-cs"/>
              </a:rPr>
              <a:t>koordinatiiviset</a:t>
            </a:r>
            <a:r>
              <a:rPr lang="fi-FI" sz="1200" b="0" i="1" u="none" strike="noStrike" kern="1200" baseline="0" dirty="0">
                <a:solidFill>
                  <a:schemeClr val="tx1"/>
                </a:solidFill>
                <a:latin typeface="+mn-lt"/>
                <a:ea typeface="+mn-ea"/>
                <a:cs typeface="+mn-cs"/>
              </a:rPr>
              <a:t> edellytykset</a:t>
            </a:r>
            <a:r>
              <a:rPr lang="fi-FI" sz="1200" b="0" i="0" u="none" strike="noStrike" kern="1200" baseline="0" dirty="0">
                <a:solidFill>
                  <a:schemeClr val="tx1"/>
                </a:solidFill>
                <a:latin typeface="+mn-lt"/>
                <a:ea typeface="+mn-ea"/>
                <a:cs typeface="+mn-cs"/>
              </a:rPr>
              <a:t>. Nämä kehittyvät lapsella luonnollisesti itsestäänkin ilman, että niihin kiinnitetään erityisesti huomiota. </a:t>
            </a:r>
          </a:p>
          <a:p>
            <a:endParaRPr lang="fi-FI" sz="1200" b="0" i="0" u="none" strike="noStrike" kern="1200" baseline="0" dirty="0">
              <a:solidFill>
                <a:schemeClr val="tx1"/>
              </a:solidFill>
              <a:latin typeface="+mn-lt"/>
              <a:ea typeface="+mn-ea"/>
              <a:cs typeface="+mn-cs"/>
            </a:endParaRPr>
          </a:p>
          <a:p>
            <a:r>
              <a:rPr lang="fi-FI" sz="1200" b="0" i="0" u="none" strike="noStrike" kern="1200" baseline="0" dirty="0" err="1">
                <a:solidFill>
                  <a:schemeClr val="tx1"/>
                </a:solidFill>
                <a:latin typeface="+mn-lt"/>
                <a:ea typeface="+mn-ea"/>
                <a:cs typeface="+mn-cs"/>
              </a:rPr>
              <a:t>Koordinatiivisia</a:t>
            </a:r>
            <a:r>
              <a:rPr lang="fi-FI" sz="1200" b="0" i="0" u="none" strike="noStrike" kern="1200" baseline="0" dirty="0">
                <a:solidFill>
                  <a:schemeClr val="tx1"/>
                </a:solidFill>
                <a:latin typeface="+mn-lt"/>
                <a:ea typeface="+mn-ea"/>
                <a:cs typeface="+mn-cs"/>
              </a:rPr>
              <a:t> edellytyksiä ovat</a:t>
            </a:r>
          </a:p>
          <a:p>
            <a:pPr marL="171450" indent="-171450">
              <a:buFontTx/>
              <a:buChar char="-"/>
            </a:pPr>
            <a:r>
              <a:rPr lang="fi-FI" sz="1200" b="0" i="0" u="none" strike="noStrike" kern="1200" baseline="0" dirty="0">
                <a:solidFill>
                  <a:schemeClr val="tx1"/>
                </a:solidFill>
                <a:latin typeface="+mn-lt"/>
                <a:ea typeface="+mn-ea"/>
                <a:cs typeface="+mn-cs"/>
              </a:rPr>
              <a:t>Reaktiokyky </a:t>
            </a:r>
          </a:p>
          <a:p>
            <a:pPr marL="171450" indent="-171450">
              <a:buFontTx/>
              <a:buChar char="-"/>
            </a:pPr>
            <a:r>
              <a:rPr lang="fi-FI" sz="1200" b="0" i="0" u="none" strike="noStrike" kern="1200" baseline="0" dirty="0">
                <a:solidFill>
                  <a:schemeClr val="tx1"/>
                </a:solidFill>
                <a:latin typeface="+mn-lt"/>
                <a:ea typeface="+mn-ea"/>
                <a:cs typeface="+mn-cs"/>
              </a:rPr>
              <a:t>Suuntautumiskyky </a:t>
            </a:r>
          </a:p>
          <a:p>
            <a:pPr marL="171450" indent="-171450">
              <a:buFontTx/>
              <a:buChar char="-"/>
            </a:pPr>
            <a:r>
              <a:rPr lang="fi-FI" sz="1200" b="0" i="0" u="none" strike="noStrike" kern="1200" baseline="0" dirty="0">
                <a:solidFill>
                  <a:schemeClr val="tx1"/>
                </a:solidFill>
                <a:latin typeface="+mn-lt"/>
                <a:ea typeface="+mn-ea"/>
                <a:cs typeface="+mn-cs"/>
              </a:rPr>
              <a:t>Rytmittämiskyky </a:t>
            </a:r>
          </a:p>
          <a:p>
            <a:pPr marL="171450" indent="-171450">
              <a:buFontTx/>
              <a:buChar char="-"/>
            </a:pPr>
            <a:r>
              <a:rPr lang="fi-FI" sz="1200" b="0" i="0" u="none" strike="noStrike" kern="1200" baseline="0" dirty="0">
                <a:solidFill>
                  <a:schemeClr val="tx1"/>
                </a:solidFill>
                <a:latin typeface="+mn-lt"/>
                <a:ea typeface="+mn-ea"/>
                <a:cs typeface="+mn-cs"/>
              </a:rPr>
              <a:t>Tasapainokyky </a:t>
            </a:r>
          </a:p>
          <a:p>
            <a:pPr marL="171450" indent="-171450">
              <a:buFontTx/>
              <a:buChar char="-"/>
            </a:pPr>
            <a:r>
              <a:rPr lang="fi-FI" sz="1200" b="0" i="0" u="none" strike="noStrike" kern="1200" baseline="0" dirty="0">
                <a:solidFill>
                  <a:schemeClr val="tx1"/>
                </a:solidFill>
                <a:latin typeface="+mn-lt"/>
                <a:ea typeface="+mn-ea"/>
                <a:cs typeface="+mn-cs"/>
              </a:rPr>
              <a:t>Erottelukyky </a:t>
            </a:r>
          </a:p>
          <a:p>
            <a:pPr marL="171450" indent="-171450">
              <a:buFontTx/>
              <a:buChar char="-"/>
            </a:pPr>
            <a:r>
              <a:rPr lang="fi-FI" sz="1200" b="0" i="0" u="none" strike="noStrike" kern="1200" baseline="0" dirty="0">
                <a:solidFill>
                  <a:schemeClr val="tx1"/>
                </a:solidFill>
                <a:latin typeface="+mn-lt"/>
                <a:ea typeface="+mn-ea"/>
                <a:cs typeface="+mn-cs"/>
              </a:rPr>
              <a:t>Yhdistelykyky </a:t>
            </a:r>
          </a:p>
          <a:p>
            <a:pPr marL="171450" indent="-171450">
              <a:buFontTx/>
              <a:buChar char="-"/>
            </a:pPr>
            <a:r>
              <a:rPr lang="fi-FI" sz="1200" b="0" i="0" u="none" strike="noStrike" kern="1200" baseline="0" dirty="0">
                <a:solidFill>
                  <a:schemeClr val="tx1"/>
                </a:solidFill>
                <a:latin typeface="+mn-lt"/>
                <a:ea typeface="+mn-ea"/>
                <a:cs typeface="+mn-cs"/>
              </a:rPr>
              <a:t>Sopeutumiskyky </a:t>
            </a:r>
          </a:p>
          <a:p>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Urheilulliset yleistaidot kehittyvät yhdessä </a:t>
            </a:r>
            <a:r>
              <a:rPr lang="fi-FI" sz="1200" b="0" i="0" u="none" strike="noStrike" kern="1200" baseline="0" dirty="0" err="1">
                <a:solidFill>
                  <a:schemeClr val="tx1"/>
                </a:solidFill>
                <a:latin typeface="+mn-lt"/>
                <a:ea typeface="+mn-ea"/>
                <a:cs typeface="+mn-cs"/>
              </a:rPr>
              <a:t>koordinatiivisten</a:t>
            </a:r>
            <a:r>
              <a:rPr lang="fi-FI" sz="1200" b="0" i="0" u="none" strike="noStrike" kern="1200" baseline="0" dirty="0">
                <a:solidFill>
                  <a:schemeClr val="tx1"/>
                </a:solidFill>
                <a:latin typeface="+mn-lt"/>
                <a:ea typeface="+mn-ea"/>
                <a:cs typeface="+mn-cs"/>
              </a:rPr>
              <a:t> edellytysten kanssa. Voidaan sanoa, että yleistaitojen kehittämisen ja kehittymisen kannalta ikävuodet 1-6 ovat parhaita. Yleistaitojen vakiinnuttamisen, </a:t>
            </a:r>
            <a:r>
              <a:rPr lang="fi-FI" sz="1200" b="0" i="0" u="none" strike="noStrike" kern="1200" baseline="0" dirty="0" err="1">
                <a:solidFill>
                  <a:schemeClr val="tx1"/>
                </a:solidFill>
                <a:latin typeface="+mn-lt"/>
                <a:ea typeface="+mn-ea"/>
                <a:cs typeface="+mn-cs"/>
              </a:rPr>
              <a:t>koordinatiivisten</a:t>
            </a:r>
            <a:r>
              <a:rPr lang="fi-FI" sz="1200" b="0" i="0" u="none" strike="noStrike" kern="1200" baseline="0" dirty="0">
                <a:solidFill>
                  <a:schemeClr val="tx1"/>
                </a:solidFill>
                <a:latin typeface="+mn-lt"/>
                <a:ea typeface="+mn-ea"/>
                <a:cs typeface="+mn-cs"/>
              </a:rPr>
              <a:t> edellytysten ja erityisesti urheilullisten lajitaitojen kehittymisen kannalta ikävuodet 7-10 ovat hyvää aikaa. Käytännössä tämä tarkoittaa lapsella mahdollisimman monipuolisen liikunnan harrastamista, jolloin hänelle muodostuu hyvä ja monipuolinen taitotaso, jota tulevaisuudessa voi hyödyntää omassa urheilulajissa. Lapsella kehittyminen tapahtuu usein luonnostaan erilaisten leikkien ja pelien myötä. </a:t>
            </a:r>
          </a:p>
          <a:p>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Esimerkiksi ammunnassa on hyötyä jos lapsella on hyvin kehittynyt tasapainoaisti ja oman vartalon hahmottamiskyky ja hallinta. </a:t>
            </a:r>
          </a:p>
          <a:p>
            <a:r>
              <a:rPr lang="fi-FI" sz="1200" b="0" i="0" u="none" strike="noStrike" kern="1200" baseline="0" dirty="0">
                <a:solidFill>
                  <a:schemeClr val="tx1"/>
                </a:solidFill>
                <a:latin typeface="+mn-lt"/>
                <a:ea typeface="+mn-ea"/>
                <a:cs typeface="+mn-cs"/>
              </a:rPr>
              <a:t>Lapselle olisi hyötyä oppia tärkeät perusasiat hyvin jo nuoresta pitäen. Jo alle 10-vuotias pystyy ampumaan hallitusti ja tarkasti istumatuelta, kun hänelle opetetaan perusasiat. Perustekniikan opetteleminen vaiheittain, yksi asia kerrallaan oikein, on edellytys kokonaistekniikan hallitsemiseen. Istumatuelta tähtäyksen ja liipaisun opettelu on hyvä lähtökohta nuorelle ampujalle. Kun nämä asiat ovat kunnossa, voidaan aloittaa esim. totuttelu pystyasennosta ampumiseen, jolloin täytyy tietysti huomioida nuoren voimataso. Kaikki eivät jaksa kannatella asetta kovinkaan monen laukauksen aikaa väsymättä, kun toinen saman ikäinen jaksaa ampua paljonkin laukauksia esim. pystyasennosta. </a:t>
            </a:r>
          </a:p>
          <a:p>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Nykyisin on saatavilla nuorille tarkoitettuja kevennettyjä aseita, joilla nuori voi kokeilla ampumista täydellisestä ampuma-asennosta. Ampuminen pystyasennosta ei kuitenkaan saa tuottaa lapselle liian suurta fyysistä ponnistusta. Tällöin vartaloon kohdistuu runsaasti toispuoleista rasitusta ja tällöin on myös vaara oppia väärä ampumistekniikka, koska ampuma-asento ei ole oikea. Valmentajalla onkin vastuu seurata, milloin nuori on valmis siirtymään uuteen ampumistekniikkaan tai asentoon. Yhden seuran aseen voi myös keventää nuorille ampujille tähän tarkoitukseen mahdollisuuksien mukaan. Tämä ei tarkoita sitä, että nuoren tulisi siirtyä kokonaan ampumaan pystyasennosta, vaan hän voi kokeilla sitä aina välillä omien voimien ja taitotason mukaan. Varsinkin nuorten ampujien on hyvä harjoitella esim. istumatuelta ampumista pääsääntöisenä harjoittelumuotona. </a:t>
            </a:r>
            <a:endParaRPr lang="fi-FI" dirty="0"/>
          </a:p>
        </p:txBody>
      </p:sp>
      <p:sp>
        <p:nvSpPr>
          <p:cNvPr id="4" name="Dian numeron paikkamerkki 3"/>
          <p:cNvSpPr>
            <a:spLocks noGrp="1"/>
          </p:cNvSpPr>
          <p:nvPr>
            <p:ph type="sldNum" sz="quarter" idx="5"/>
          </p:nvPr>
        </p:nvSpPr>
        <p:spPr/>
        <p:txBody>
          <a:bodyPr/>
          <a:lstStyle/>
          <a:p>
            <a:fld id="{FFC13383-BC8C-4549-BB01-2AAC8C374232}" type="slidenum">
              <a:rPr lang="fi-FI" smtClean="0"/>
              <a:t>13</a:t>
            </a:fld>
            <a:endParaRPr lang="fi-FI"/>
          </a:p>
        </p:txBody>
      </p:sp>
    </p:spTree>
    <p:extLst>
      <p:ext uri="{BB962C8B-B14F-4D97-AF65-F5344CB8AC3E}">
        <p14:creationId xmlns:p14="http://schemas.microsoft.com/office/powerpoint/2010/main" val="3104222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i="0" u="none" strike="noStrike" kern="1200" baseline="0" dirty="0">
                <a:solidFill>
                  <a:schemeClr val="tx1"/>
                </a:solidFill>
                <a:latin typeface="+mn-lt"/>
                <a:ea typeface="+mn-ea"/>
                <a:cs typeface="+mn-cs"/>
              </a:rPr>
              <a:t>Tekniikan harjoittaminen </a:t>
            </a:r>
          </a:p>
          <a:p>
            <a:r>
              <a:rPr lang="fi-FI" sz="1200" b="0" i="0" u="none" strike="noStrike" kern="1200" baseline="0" dirty="0">
                <a:solidFill>
                  <a:schemeClr val="tx1"/>
                </a:solidFill>
                <a:latin typeface="+mn-lt"/>
                <a:ea typeface="+mn-ea"/>
                <a:cs typeface="+mn-cs"/>
              </a:rPr>
              <a:t>Lajitaidon osuus harjoittelussa kasvaa koko ajan lapsen kehittyessä. Lajiharjoittelun voi aloittaa taitopainotteisissa lajeissa, kuten ammunnassa jo alle 10-vuotiaana, jopa 7-vuotiaana. Näin nuorella tämä tarkoittaa ammunnassa helppojen lajitaitojen harjoittamista. Perustaidot ovat tärkeä taitopohja, kun myöhemmällä iällä voimien salliessa aloitetaan harjoittelu ”oikeasta” ampuma-asennosta. Taidot voi oppia myöhemminkin esim. murrosiän jälkeen tai aikuisiällä, mutta se vaatii paljon enemmän taitoharjoittelua. 10-12-vuoden ikää voikin sanoa </a:t>
            </a:r>
            <a:r>
              <a:rPr lang="fi-FI" sz="1200" b="0" i="1" u="none" strike="noStrike" kern="1200" baseline="0" dirty="0">
                <a:solidFill>
                  <a:schemeClr val="tx1"/>
                </a:solidFill>
                <a:latin typeface="+mn-lt"/>
                <a:ea typeface="+mn-ea"/>
                <a:cs typeface="+mn-cs"/>
              </a:rPr>
              <a:t>lajitaitojen kulta-ajaksi</a:t>
            </a:r>
            <a:r>
              <a:rPr lang="fi-FI" sz="1200" b="0" i="0" u="none" strike="noStrike" kern="1200" baseline="0" dirty="0">
                <a:solidFill>
                  <a:schemeClr val="tx1"/>
                </a:solidFill>
                <a:latin typeface="+mn-lt"/>
                <a:ea typeface="+mn-ea"/>
                <a:cs typeface="+mn-cs"/>
              </a:rPr>
              <a:t>, koska silloin on helpointa oppia jonkin tietyssä lajissa vaadittavat lajitaidot. Lasten harjoittelussa tulisi olla jo varhaisessa vaiheessa mukana osaava valmentaja tai ohjaaja. Olisi tärkeää, että jo lapsesta lähtien lajin perusasiat opitaan oikein, eikä myöhemmin tarvitse tehdä turhaa työtä väärän tekniikan korjaamiseen. Tällöin varhain aloitetusta harjoittelusta saadaan paras hyöty lapsen kehittymiselle.</a:t>
            </a:r>
          </a:p>
          <a:p>
            <a:endParaRPr lang="fi-FI" sz="1200" b="0" i="0" u="none" strike="noStrike" kern="1200" baseline="0" dirty="0">
              <a:solidFill>
                <a:schemeClr val="tx1"/>
              </a:solidFill>
              <a:latin typeface="+mn-lt"/>
              <a:ea typeface="+mn-ea"/>
              <a:cs typeface="+mn-cs"/>
            </a:endParaRPr>
          </a:p>
          <a:p>
            <a:r>
              <a:rPr lang="fi-FI" sz="1200" b="1" i="0" u="none" strike="noStrike" kern="1200" baseline="0" dirty="0">
                <a:solidFill>
                  <a:schemeClr val="tx1"/>
                </a:solidFill>
                <a:latin typeface="+mn-lt"/>
                <a:ea typeface="+mn-ea"/>
                <a:cs typeface="+mn-cs"/>
              </a:rPr>
              <a:t>Lajiharjoittelu</a:t>
            </a:r>
          </a:p>
          <a:p>
            <a:r>
              <a:rPr lang="fi-FI" sz="1200" b="0" i="0" u="none" strike="noStrike" kern="1200" baseline="0" dirty="0">
                <a:solidFill>
                  <a:schemeClr val="tx1"/>
                </a:solidFill>
                <a:latin typeface="+mn-lt"/>
                <a:ea typeface="+mn-ea"/>
                <a:cs typeface="+mn-cs"/>
              </a:rPr>
              <a:t>Ammunta on taitolaji, jossa suurta osaa harjoittelussa näyttelee laatu. Harjoittelun laatu tarkoittaa teknisesti mahdollisimman oikein eli ”puhtaasti” tehtyjä suorituksia. Suoritus käsittää kaikki asiat laukaukseen valmistautumisesta jälkipitoon asti. Laadun lisäksi parhaaseen mahdolliseen lopputulokseen pääseminen vaatii myös määrää eli riittävästi laukauksia. Harjoittelun laadun ja määrän on kuljettava käsi kädessä: vaikka pyritään suureen laukausmäärään, silti kaikki harjoitukset, myös yksittäisen laukauksen tasolla, on myös oltava laadukkaita. Laukaisumääristä riippumatta harjoittelun laatu kannattaa pitää mahdollisimman korkealla: ammuskelua ilman keskittymistä oikeiden asioiden tekemiseen ei opita kunnolla ammunnassa vaadittavaa taitotasoa. Hyvin korkealla harjoittelun laadulla on mahdollista oppia ja kehittyä ammunnassa paremmin kuin panostamalla pelkästään harjoittelun määrään.  </a:t>
            </a:r>
            <a:endParaRPr lang="fi-FI" dirty="0"/>
          </a:p>
        </p:txBody>
      </p:sp>
      <p:sp>
        <p:nvSpPr>
          <p:cNvPr id="4" name="Dian numeron paikkamerkki 3"/>
          <p:cNvSpPr>
            <a:spLocks noGrp="1"/>
          </p:cNvSpPr>
          <p:nvPr>
            <p:ph type="sldNum" sz="quarter" idx="5"/>
          </p:nvPr>
        </p:nvSpPr>
        <p:spPr/>
        <p:txBody>
          <a:bodyPr/>
          <a:lstStyle/>
          <a:p>
            <a:fld id="{FFC13383-BC8C-4549-BB01-2AAC8C374232}" type="slidenum">
              <a:rPr lang="fi-FI" smtClean="0"/>
              <a:t>14</a:t>
            </a:fld>
            <a:endParaRPr lang="fi-FI"/>
          </a:p>
        </p:txBody>
      </p:sp>
    </p:spTree>
    <p:extLst>
      <p:ext uri="{BB962C8B-B14F-4D97-AF65-F5344CB8AC3E}">
        <p14:creationId xmlns:p14="http://schemas.microsoft.com/office/powerpoint/2010/main" val="479814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a:solidFill>
                  <a:schemeClr val="tx1"/>
                </a:solidFill>
                <a:latin typeface="+mn-lt"/>
                <a:ea typeface="+mn-ea"/>
                <a:cs typeface="+mn-cs"/>
              </a:rPr>
              <a:t>Kannusta – älä lannista! Myönteisellä ja kannustavalla ohjaamistavalla saat lapset viihtymään ampumaurheilun parissa, oppimaan paremmin ja tuntemaan turvallisuutta. </a:t>
            </a:r>
          </a:p>
          <a:p>
            <a:endParaRPr lang="fi-FI"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u="none" strike="noStrike" kern="1200" baseline="0" dirty="0">
                <a:solidFill>
                  <a:schemeClr val="tx1"/>
                </a:solidFill>
                <a:latin typeface="+mn-lt"/>
                <a:ea typeface="+mn-ea"/>
                <a:cs typeface="+mn-cs"/>
              </a:rPr>
              <a:t>Lasten ja nuorten urheilun eettiset linjaukset ”Unelma hyvästä urheilusta” ovat syntyneet tarpeesta löytää perusteet hyvälle, lasten ja nuorten kasvua ja kehitystä edistävälle urheilulle. Unelma hyvästä urheilusta –linjauksen lähtökohtana on, että jokainen urheilussa mukana oleva lapsi ja nuori voi olla mukana urheilutoiminnassa omalla tasollaan ja että urheiluharrastus tukee hänen henkistä ja fyysistä kasvuaan hyvinvoivaksi ihmiseksi. Katso </a:t>
            </a:r>
            <a:r>
              <a:rPr lang="fi-FI" sz="1200" b="0" i="0" u="none" strike="noStrike" kern="1200" baseline="0" dirty="0" err="1">
                <a:solidFill>
                  <a:schemeClr val="tx1"/>
                </a:solidFill>
                <a:latin typeface="+mn-lt"/>
                <a:ea typeface="+mn-ea"/>
                <a:cs typeface="+mn-cs"/>
              </a:rPr>
              <a:t>SLU.n</a:t>
            </a:r>
            <a:r>
              <a:rPr lang="fi-FI" sz="1200" b="0" i="0" u="none" strike="noStrike" kern="1200" baseline="0" dirty="0">
                <a:solidFill>
                  <a:schemeClr val="tx1"/>
                </a:solidFill>
                <a:latin typeface="+mn-lt"/>
                <a:ea typeface="+mn-ea"/>
                <a:cs typeface="+mn-cs"/>
              </a:rPr>
              <a:t> tekemä materiaali tästä linkistä: https://slideplayer.fi/slide/11851028/</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u="none" strike="noStrike" kern="1200" baseline="0" dirty="0">
                <a:solidFill>
                  <a:schemeClr val="tx1"/>
                </a:solidFill>
                <a:latin typeface="+mn-lt"/>
                <a:ea typeface="+mn-ea"/>
                <a:cs typeface="+mn-cs"/>
              </a:rPr>
              <a:t>Materiaalia ei ole päivitetty Olympiakomitean puolelta vielä.</a:t>
            </a:r>
            <a:endParaRPr lang="fi-FI" dirty="0"/>
          </a:p>
        </p:txBody>
      </p:sp>
      <p:sp>
        <p:nvSpPr>
          <p:cNvPr id="4" name="Dian numeron paikkamerkki 3"/>
          <p:cNvSpPr>
            <a:spLocks noGrp="1"/>
          </p:cNvSpPr>
          <p:nvPr>
            <p:ph type="sldNum" sz="quarter" idx="5"/>
          </p:nvPr>
        </p:nvSpPr>
        <p:spPr/>
        <p:txBody>
          <a:bodyPr/>
          <a:lstStyle/>
          <a:p>
            <a:fld id="{FFC13383-BC8C-4549-BB01-2AAC8C374232}" type="slidenum">
              <a:rPr lang="fi-FI" smtClean="0"/>
              <a:t>15</a:t>
            </a:fld>
            <a:endParaRPr lang="fi-FI"/>
          </a:p>
        </p:txBody>
      </p:sp>
    </p:spTree>
    <p:extLst>
      <p:ext uri="{BB962C8B-B14F-4D97-AF65-F5344CB8AC3E}">
        <p14:creationId xmlns:p14="http://schemas.microsoft.com/office/powerpoint/2010/main" val="4191946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Katso lisää valmentajalla on väliä kampanjasta</a:t>
            </a:r>
          </a:p>
          <a:p>
            <a:r>
              <a:rPr lang="fi-FI" dirty="0"/>
              <a:t>https://www.suomenvalmentajat.fi/arvostus/valmentajalla-on-valia-kampanja/</a:t>
            </a:r>
          </a:p>
        </p:txBody>
      </p:sp>
      <p:sp>
        <p:nvSpPr>
          <p:cNvPr id="4" name="Dian numeron paikkamerkki 3"/>
          <p:cNvSpPr>
            <a:spLocks noGrp="1"/>
          </p:cNvSpPr>
          <p:nvPr>
            <p:ph type="sldNum" sz="quarter" idx="5"/>
          </p:nvPr>
        </p:nvSpPr>
        <p:spPr/>
        <p:txBody>
          <a:bodyPr/>
          <a:lstStyle/>
          <a:p>
            <a:fld id="{FFC13383-BC8C-4549-BB01-2AAC8C374232}" type="slidenum">
              <a:rPr lang="fi-FI" smtClean="0"/>
              <a:t>16</a:t>
            </a:fld>
            <a:endParaRPr lang="fi-FI"/>
          </a:p>
        </p:txBody>
      </p:sp>
    </p:spTree>
    <p:extLst>
      <p:ext uri="{BB962C8B-B14F-4D97-AF65-F5344CB8AC3E}">
        <p14:creationId xmlns:p14="http://schemas.microsoft.com/office/powerpoint/2010/main" val="1707161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err="1">
                <a:solidFill>
                  <a:schemeClr val="tx1"/>
                </a:solidFill>
                <a:latin typeface="+mn-lt"/>
                <a:ea typeface="+mn-ea"/>
                <a:cs typeface="+mn-cs"/>
              </a:rPr>
              <a:t>Liipasin</a:t>
            </a:r>
            <a:r>
              <a:rPr lang="fi-FI" sz="1200" b="0" i="0" u="none" strike="noStrike" kern="1200" baseline="0" dirty="0">
                <a:solidFill>
                  <a:schemeClr val="tx1"/>
                </a:solidFill>
                <a:latin typeface="+mn-lt"/>
                <a:ea typeface="+mn-ea"/>
                <a:cs typeface="+mn-cs"/>
              </a:rPr>
              <a:t>, säiliö, takatähtäin, etutähtäin, kahva, tukki, poskitukki/pakka, piippu, latausaukko ja perä </a:t>
            </a:r>
            <a:endParaRPr lang="fi-FI" dirty="0"/>
          </a:p>
        </p:txBody>
      </p:sp>
      <p:sp>
        <p:nvSpPr>
          <p:cNvPr id="4" name="Dian numeron paikkamerkki 3"/>
          <p:cNvSpPr>
            <a:spLocks noGrp="1"/>
          </p:cNvSpPr>
          <p:nvPr>
            <p:ph type="sldNum" sz="quarter" idx="5"/>
          </p:nvPr>
        </p:nvSpPr>
        <p:spPr/>
        <p:txBody>
          <a:bodyPr/>
          <a:lstStyle/>
          <a:p>
            <a:fld id="{FFC13383-BC8C-4549-BB01-2AAC8C374232}" type="slidenum">
              <a:rPr lang="fi-FI" smtClean="0"/>
              <a:t>3</a:t>
            </a:fld>
            <a:endParaRPr lang="fi-FI"/>
          </a:p>
        </p:txBody>
      </p:sp>
    </p:spTree>
    <p:extLst>
      <p:ext uri="{BB962C8B-B14F-4D97-AF65-F5344CB8AC3E}">
        <p14:creationId xmlns:p14="http://schemas.microsoft.com/office/powerpoint/2010/main" val="2833536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err="1">
                <a:solidFill>
                  <a:schemeClr val="tx1"/>
                </a:solidFill>
                <a:latin typeface="+mn-lt"/>
                <a:ea typeface="+mn-ea"/>
                <a:cs typeface="+mn-cs"/>
              </a:rPr>
              <a:t>Liipasin</a:t>
            </a:r>
            <a:r>
              <a:rPr lang="fi-FI" sz="1200" b="0" i="0" u="none" strike="noStrike" kern="1200" baseline="0" dirty="0">
                <a:solidFill>
                  <a:schemeClr val="tx1"/>
                </a:solidFill>
                <a:latin typeface="+mn-lt"/>
                <a:ea typeface="+mn-ea"/>
                <a:cs typeface="+mn-cs"/>
              </a:rPr>
              <a:t>, säiliö, takatähtäin eli hahlo, etutähtäin eli jyvä, kahva, latausaukko ja piippu </a:t>
            </a:r>
            <a:endParaRPr lang="fi-FI" dirty="0"/>
          </a:p>
        </p:txBody>
      </p:sp>
      <p:sp>
        <p:nvSpPr>
          <p:cNvPr id="4" name="Dian numeron paikkamerkki 3"/>
          <p:cNvSpPr>
            <a:spLocks noGrp="1"/>
          </p:cNvSpPr>
          <p:nvPr>
            <p:ph type="sldNum" sz="quarter" idx="5"/>
          </p:nvPr>
        </p:nvSpPr>
        <p:spPr/>
        <p:txBody>
          <a:bodyPr/>
          <a:lstStyle/>
          <a:p>
            <a:fld id="{FFC13383-BC8C-4549-BB01-2AAC8C374232}" type="slidenum">
              <a:rPr lang="fi-FI" smtClean="0"/>
              <a:t>5</a:t>
            </a:fld>
            <a:endParaRPr lang="fi-FI"/>
          </a:p>
        </p:txBody>
      </p:sp>
    </p:spTree>
    <p:extLst>
      <p:ext uri="{BB962C8B-B14F-4D97-AF65-F5344CB8AC3E}">
        <p14:creationId xmlns:p14="http://schemas.microsoft.com/office/powerpoint/2010/main" val="1593267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i="0" u="none" strike="noStrike" kern="1200" baseline="0" dirty="0">
                <a:solidFill>
                  <a:schemeClr val="tx1"/>
                </a:solidFill>
                <a:latin typeface="+mn-lt"/>
                <a:ea typeface="+mn-ea"/>
                <a:cs typeface="+mn-cs"/>
              </a:rPr>
              <a:t>Ampumaradalla on turvallista </a:t>
            </a:r>
          </a:p>
          <a:p>
            <a:r>
              <a:rPr lang="fi-FI" sz="1200" b="0" i="0" u="none" strike="noStrike" kern="1200" baseline="0" dirty="0">
                <a:solidFill>
                  <a:schemeClr val="tx1"/>
                </a:solidFill>
                <a:latin typeface="+mn-lt"/>
                <a:ea typeface="+mn-ea"/>
                <a:cs typeface="+mn-cs"/>
              </a:rPr>
              <a:t>Urheiluammunta on turvallinen harrastus, jossa tapahtuu vahinkoja erittäin harvoin. Ampumaurheilukouluissa ohjaajat neuvovat aloittelijoita turvallisuusasioissa. Jo ampumaurheilukoulussa opitaan, että ase urheiluvälineenä edellyttää kaikilta harrastajilta vastuuntuntoa ja huolellisuutta. Kokemus on osoittanut, että lapset ja nuoret omaksuvat erittäin hyvin annetut ohjeet ja opetetut asiat. Ammunnan harjoittelu tapahtuu aina ampumaradalla. Jokaisella ampumaradalla on turvallisuusmääräykset, joihin kaikkien radalla kävijöiden on tutustuttava. Harjoitukset ja kilpailut toteutetaan aina turvallisuusasiat huomioiden ja aina valvojan johdolla. Aseiden turvallinen käsittely, oikea ja asiallinen suhtautuminen aseisiin ja kanssaharrastajiin sekä turvallisuusmääräykset ovat juuri sitä tietoa ja toimintaa, jota ampumaurheiluseuroissa painotetaan. </a:t>
            </a:r>
            <a:endParaRPr lang="fi-FI" dirty="0"/>
          </a:p>
        </p:txBody>
      </p:sp>
      <p:sp>
        <p:nvSpPr>
          <p:cNvPr id="4" name="Dian numeron paikkamerkki 3"/>
          <p:cNvSpPr>
            <a:spLocks noGrp="1"/>
          </p:cNvSpPr>
          <p:nvPr>
            <p:ph type="sldNum" sz="quarter" idx="5"/>
          </p:nvPr>
        </p:nvSpPr>
        <p:spPr/>
        <p:txBody>
          <a:bodyPr/>
          <a:lstStyle/>
          <a:p>
            <a:fld id="{FFC13383-BC8C-4549-BB01-2AAC8C374232}" type="slidenum">
              <a:rPr lang="fi-FI" smtClean="0"/>
              <a:t>7</a:t>
            </a:fld>
            <a:endParaRPr lang="fi-FI"/>
          </a:p>
        </p:txBody>
      </p:sp>
    </p:spTree>
    <p:extLst>
      <p:ext uri="{BB962C8B-B14F-4D97-AF65-F5344CB8AC3E}">
        <p14:creationId xmlns:p14="http://schemas.microsoft.com/office/powerpoint/2010/main" val="3419923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i="0" u="none" strike="noStrike" kern="1200" baseline="0" dirty="0">
                <a:solidFill>
                  <a:schemeClr val="tx1"/>
                </a:solidFill>
                <a:latin typeface="+mn-lt"/>
                <a:ea typeface="+mn-ea"/>
                <a:cs typeface="+mn-cs"/>
              </a:rPr>
              <a:t>Ampumaurheilukoululaisten vakuutus Kultahippupassissa </a:t>
            </a:r>
          </a:p>
          <a:p>
            <a:r>
              <a:rPr lang="fi-FI" sz="1200" b="0" i="0" u="none" strike="noStrike" kern="1200" baseline="0" dirty="0">
                <a:solidFill>
                  <a:schemeClr val="tx1"/>
                </a:solidFill>
                <a:latin typeface="+mn-lt"/>
                <a:ea typeface="+mn-ea"/>
                <a:cs typeface="+mn-cs"/>
              </a:rPr>
              <a:t>Kaikille ampumaurheilukoululaisille suositellaan Kultahippupassia, sillä kaikki passin lunastaneet ovat vakuutettuja Sporttiturva-vakuutuksella. Vakuutus sisältää tapaturmavakuutuksen ja vastuuvakuutuksen. Vakuutus on voimassa alle 16-vuotiailla. Vakuutus kattaa tapaturmat ja vahingot, jotka tapahtuvat seuran harjoituksissa tai kultahippukilpailuissa sekä matkalla urheilupaikalle ja takaisin, mukaan lukien ampumaurheilukoululaisen kuljettajana toimiva aikuinen ”kotiovelta – kotiovelle”. Kultahippupassi toimii myös ampumaurheilukoululaisten kilpailulisenssinä Kultahippukilpailuihin. Kultahippupassit tilataan Ampumaurheiluliitosta. </a:t>
            </a:r>
            <a:endParaRPr lang="fi-FI" dirty="0"/>
          </a:p>
        </p:txBody>
      </p:sp>
      <p:sp>
        <p:nvSpPr>
          <p:cNvPr id="4" name="Dian numeron paikkamerkki 3"/>
          <p:cNvSpPr>
            <a:spLocks noGrp="1"/>
          </p:cNvSpPr>
          <p:nvPr>
            <p:ph type="sldNum" sz="quarter" idx="5"/>
          </p:nvPr>
        </p:nvSpPr>
        <p:spPr/>
        <p:txBody>
          <a:bodyPr/>
          <a:lstStyle/>
          <a:p>
            <a:fld id="{FFC13383-BC8C-4549-BB01-2AAC8C374232}" type="slidenum">
              <a:rPr lang="fi-FI" smtClean="0"/>
              <a:t>8</a:t>
            </a:fld>
            <a:endParaRPr lang="fi-FI"/>
          </a:p>
        </p:txBody>
      </p:sp>
    </p:spTree>
    <p:extLst>
      <p:ext uri="{BB962C8B-B14F-4D97-AF65-F5344CB8AC3E}">
        <p14:creationId xmlns:p14="http://schemas.microsoft.com/office/powerpoint/2010/main" val="2628852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Sovelluskaupoista voi ladata ilmaisen Pete Patruuna –älypuhelinohjauksen. Se toimii Android ja iOS puhelimissa. Kirjaudu sovellukseen syöttämällä käyttäjätunnuksesi (vapaavalintainen haluamasi nimimerkki) sekä valitsemalla edustamasi seuran lyhenne. </a:t>
            </a:r>
          </a:p>
          <a:p>
            <a:endParaRPr lang="fi-FI" dirty="0"/>
          </a:p>
          <a:p>
            <a:r>
              <a:rPr lang="fi-FI" dirty="0"/>
              <a:t>Pete Patruuna sovelluksella voi harjoitella ammuntaa missä vain:</a:t>
            </a:r>
            <a:br>
              <a:rPr lang="fi-FI" dirty="0"/>
            </a:br>
            <a:r>
              <a:rPr lang="fi-FI" dirty="0"/>
              <a:t>- oikeaa liipaisua ja tähtäyskuvaa</a:t>
            </a:r>
          </a:p>
          <a:p>
            <a:pPr marL="171450" indent="-171450">
              <a:buFontTx/>
              <a:buChar char="-"/>
            </a:pPr>
            <a:r>
              <a:rPr lang="fi-FI" dirty="0"/>
              <a:t>Tähtäimien säätöä (toimii samalla tavoin kuin oikeassakin ilmakiväärissä)</a:t>
            </a:r>
          </a:p>
          <a:p>
            <a:pPr marL="0" indent="0">
              <a:buFontTx/>
              <a:buNone/>
            </a:pPr>
            <a:endParaRPr lang="fi-FI" dirty="0"/>
          </a:p>
          <a:p>
            <a:pPr marL="0" indent="0">
              <a:buFontTx/>
              <a:buNone/>
            </a:pPr>
            <a:r>
              <a:rPr lang="fi-FI" dirty="0"/>
              <a:t>Voit osallistua kilpailuihin ja verrata omia tuloksiasi muiden ampujien tuloksiin. Osallistuminen on vapaaehtoista ja maksutonta. Kilpailut löytyvät osoitteesta ampumaurheiluliitto.fi ja niistä tiedotetaan myös SAL </a:t>
            </a:r>
            <a:r>
              <a:rPr lang="fi-FI" dirty="0" err="1"/>
              <a:t>Facebook-</a:t>
            </a:r>
            <a:r>
              <a:rPr lang="fi-FI" dirty="0"/>
              <a:t> sivuilla. Palkintojen jakoa varten tarvitaan yhteystiedot. Alaikäisten tulee pyytää huoltajalta lupa sähköpostiosoitteen ja puhelinnumeron kirjaamiseen. Sovellukseen voi vaihtoehtoisesti syöttää myös huoltajan tiedot.</a:t>
            </a:r>
          </a:p>
          <a:p>
            <a:pPr marL="0" indent="0">
              <a:buFontTx/>
              <a:buNone/>
            </a:pPr>
            <a:endParaRPr lang="fi-FI" dirty="0"/>
          </a:p>
          <a:p>
            <a:pPr marL="0" indent="0">
              <a:buFontTx/>
              <a:buNone/>
            </a:pPr>
            <a:endParaRPr lang="fi-FI" dirty="0"/>
          </a:p>
        </p:txBody>
      </p:sp>
      <p:sp>
        <p:nvSpPr>
          <p:cNvPr id="4" name="Dian numeron paikkamerkki 3"/>
          <p:cNvSpPr>
            <a:spLocks noGrp="1"/>
          </p:cNvSpPr>
          <p:nvPr>
            <p:ph type="sldNum" sz="quarter" idx="5"/>
          </p:nvPr>
        </p:nvSpPr>
        <p:spPr/>
        <p:txBody>
          <a:bodyPr/>
          <a:lstStyle/>
          <a:p>
            <a:fld id="{FFC13383-BC8C-4549-BB01-2AAC8C374232}" type="slidenum">
              <a:rPr lang="fi-FI" smtClean="0"/>
              <a:t>9</a:t>
            </a:fld>
            <a:endParaRPr lang="fi-FI"/>
          </a:p>
        </p:txBody>
      </p:sp>
    </p:spTree>
    <p:extLst>
      <p:ext uri="{BB962C8B-B14F-4D97-AF65-F5344CB8AC3E}">
        <p14:creationId xmlns:p14="http://schemas.microsoft.com/office/powerpoint/2010/main" val="3372805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a:solidFill>
                  <a:schemeClr val="tx1"/>
                </a:solidFill>
                <a:latin typeface="+mn-lt"/>
                <a:ea typeface="+mn-ea"/>
                <a:cs typeface="+mn-cs"/>
              </a:rPr>
              <a:t>Kultahippukoululaisille jaettavassa kultahippupassissa suoritukset kerätään keskiaukeamalle. Keskiaukeamalle on jaoteltu aiheet, jotka ampumakortin saadakseen tulee käydä läpi. Aiheisiin liittyvän koulutusaineiston saa jokainen Kultahippupassien tilaaja eli ampumaurheilukoulun ohjaaja paperiversiona. Katso ilma-aseampumakortista vielä tarkemmin seuraavalta sivulta.</a:t>
            </a:r>
            <a:endParaRPr lang="fi-FI" dirty="0"/>
          </a:p>
        </p:txBody>
      </p:sp>
      <p:sp>
        <p:nvSpPr>
          <p:cNvPr id="4" name="Dian numeron paikkamerkki 3"/>
          <p:cNvSpPr>
            <a:spLocks noGrp="1"/>
          </p:cNvSpPr>
          <p:nvPr>
            <p:ph type="sldNum" sz="quarter" idx="5"/>
          </p:nvPr>
        </p:nvSpPr>
        <p:spPr/>
        <p:txBody>
          <a:bodyPr/>
          <a:lstStyle/>
          <a:p>
            <a:fld id="{FFC13383-BC8C-4549-BB01-2AAC8C374232}" type="slidenum">
              <a:rPr lang="fi-FI" smtClean="0"/>
              <a:t>10</a:t>
            </a:fld>
            <a:endParaRPr lang="fi-FI"/>
          </a:p>
        </p:txBody>
      </p:sp>
    </p:spTree>
    <p:extLst>
      <p:ext uri="{BB962C8B-B14F-4D97-AF65-F5344CB8AC3E}">
        <p14:creationId xmlns:p14="http://schemas.microsoft.com/office/powerpoint/2010/main" val="1543944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a:solidFill>
                  <a:schemeClr val="tx1"/>
                </a:solidFill>
                <a:latin typeface="+mn-lt"/>
                <a:ea typeface="+mn-ea"/>
                <a:cs typeface="+mn-cs"/>
              </a:rPr>
              <a:t>Ampumaurheilukouluihin on voinut kahden vuoden ajan liittää myös ilma-aseampumakortin suorittamisen. Nämä suoritukset on ollut helppo toteuttaa ampumaurheilukoulun vuosiohjelman yhteydessä. </a:t>
            </a:r>
          </a:p>
          <a:p>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Jokaisen aiheen läpikäynnin jälkeen ohjaaja laittaa päivämäärän Kultahippupassiin - milloin aihe on käsitelty ja kuittaa sen nimikirjaimillaan (kts edellinen dia). Kaikki aiheet on käytävä läpi ennen kuin ilma-aseampumakortin voi tilata Ampumaurheiluliitosta. Ilma-aseampumakortin liittäminen ampumaurheilukoulun toimintaan on erittäin suositeltavaa. Ampumaurheilukoululaisten on helppo suorittaa ilma-asekortti, koska aiheet ovat sellaisia, jotka käydään ampumaurheilukouluissa läpi jo normaalisti. Ja itse ohjaajat suoriutuvat kouluttamisesta helposti hyvän koulutusmateriaalin ansiosta. </a:t>
            </a:r>
            <a:endParaRPr lang="fi-FI" dirty="0"/>
          </a:p>
        </p:txBody>
      </p:sp>
      <p:sp>
        <p:nvSpPr>
          <p:cNvPr id="4" name="Dian numeron paikkamerkki 3"/>
          <p:cNvSpPr>
            <a:spLocks noGrp="1"/>
          </p:cNvSpPr>
          <p:nvPr>
            <p:ph type="sldNum" sz="quarter" idx="5"/>
          </p:nvPr>
        </p:nvSpPr>
        <p:spPr/>
        <p:txBody>
          <a:bodyPr/>
          <a:lstStyle/>
          <a:p>
            <a:fld id="{FFC13383-BC8C-4549-BB01-2AAC8C374232}" type="slidenum">
              <a:rPr lang="fi-FI" smtClean="0"/>
              <a:t>11</a:t>
            </a:fld>
            <a:endParaRPr lang="fi-FI"/>
          </a:p>
        </p:txBody>
      </p:sp>
    </p:spTree>
    <p:extLst>
      <p:ext uri="{BB962C8B-B14F-4D97-AF65-F5344CB8AC3E}">
        <p14:creationId xmlns:p14="http://schemas.microsoft.com/office/powerpoint/2010/main" val="625619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i="0" u="none" strike="noStrike" kern="1200" baseline="0" dirty="0">
                <a:solidFill>
                  <a:schemeClr val="tx1"/>
                </a:solidFill>
                <a:latin typeface="+mn-lt"/>
                <a:ea typeface="+mn-ea"/>
                <a:cs typeface="+mn-cs"/>
              </a:rPr>
              <a:t>Vakuutukset </a:t>
            </a:r>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Toiminnan kuvauksessa ja tervetuloakirjeessä tmv. kerrotaan osallistujille, sisältyykö osallistumismaksuun vakuutus vai ei – ja jos osallistujat on vakuutettu, niin miten. Nämä ovat tärkeitä tietoja osallistujien vanhemmille ja ehkäisevät epäselvyyksiä mahdollisissa vahinkotilanteissa. </a:t>
            </a:r>
          </a:p>
          <a:p>
            <a:endParaRPr lang="fi-FI" sz="1200" b="0" i="0" u="none" strike="noStrike" kern="1200" baseline="0" dirty="0">
              <a:solidFill>
                <a:schemeClr val="tx1"/>
              </a:solidFill>
              <a:latin typeface="+mn-lt"/>
              <a:ea typeface="+mn-ea"/>
              <a:cs typeface="+mn-cs"/>
            </a:endParaRPr>
          </a:p>
          <a:p>
            <a:r>
              <a:rPr lang="fi-FI" sz="1200" b="1" i="0" u="none" strike="noStrike" kern="1200" baseline="0" dirty="0">
                <a:solidFill>
                  <a:schemeClr val="tx1"/>
                </a:solidFill>
                <a:latin typeface="+mn-lt"/>
                <a:ea typeface="+mn-ea"/>
                <a:cs typeface="+mn-cs"/>
              </a:rPr>
              <a:t>Ohjaajat vakuutettu Tuplaturvalla </a:t>
            </a:r>
          </a:p>
          <a:p>
            <a:r>
              <a:rPr lang="fi-FI" sz="1200" b="0" i="0" u="none" strike="noStrike" kern="1200" baseline="0" dirty="0">
                <a:solidFill>
                  <a:schemeClr val="tx1"/>
                </a:solidFill>
                <a:latin typeface="+mn-lt"/>
                <a:ea typeface="+mn-ea"/>
                <a:cs typeface="+mn-cs"/>
              </a:rPr>
              <a:t>Kaikki </a:t>
            </a:r>
            <a:r>
              <a:rPr lang="fi-FI" sz="1200" b="0" i="0" u="none" strike="noStrike" kern="1200" baseline="0" dirty="0" err="1">
                <a:solidFill>
                  <a:schemeClr val="tx1"/>
                </a:solidFill>
                <a:latin typeface="+mn-lt"/>
                <a:ea typeface="+mn-ea"/>
                <a:cs typeface="+mn-cs"/>
              </a:rPr>
              <a:t>SAL:n</a:t>
            </a:r>
            <a:r>
              <a:rPr lang="fi-FI" sz="1200" b="0" i="0" u="none" strike="noStrike" kern="1200" baseline="0" dirty="0">
                <a:solidFill>
                  <a:schemeClr val="tx1"/>
                </a:solidFill>
                <a:latin typeface="+mn-lt"/>
                <a:ea typeface="+mn-ea"/>
                <a:cs typeface="+mn-cs"/>
              </a:rPr>
              <a:t> jäsenseurojen toimihenkilöt ja ohjaajat on puolestaan vakuutettu Tuplaturva –vakuutuksella. Tuplaturva kattaa seuran toiminnassa toimihenkilöille, ohjaajille ja talkoolaisille sattuneet tapaturmat. Tuplaturvaan kuuluu myös vastuuvakuutus kolmannelle osapuolelle (esim. yleisö) aiheutuneesta tapaturmasta tai vahingosta. </a:t>
            </a:r>
            <a:endParaRPr lang="fi-FI" dirty="0"/>
          </a:p>
        </p:txBody>
      </p:sp>
      <p:sp>
        <p:nvSpPr>
          <p:cNvPr id="4" name="Dian numeron paikkamerkki 3"/>
          <p:cNvSpPr>
            <a:spLocks noGrp="1"/>
          </p:cNvSpPr>
          <p:nvPr>
            <p:ph type="sldNum" sz="quarter" idx="5"/>
          </p:nvPr>
        </p:nvSpPr>
        <p:spPr/>
        <p:txBody>
          <a:bodyPr/>
          <a:lstStyle/>
          <a:p>
            <a:fld id="{FFC13383-BC8C-4549-BB01-2AAC8C374232}" type="slidenum">
              <a:rPr lang="fi-FI" smtClean="0"/>
              <a:t>12</a:t>
            </a:fld>
            <a:endParaRPr lang="fi-FI"/>
          </a:p>
        </p:txBody>
      </p:sp>
    </p:spTree>
    <p:extLst>
      <p:ext uri="{BB962C8B-B14F-4D97-AF65-F5344CB8AC3E}">
        <p14:creationId xmlns:p14="http://schemas.microsoft.com/office/powerpoint/2010/main" val="164437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6B4E37-156F-425E-8556-506C41D6A1E7}"/>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D9794B2-C6E0-4794-9650-E151D48E1C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B05BB663-0508-411E-A1B3-559C19EEB925}"/>
              </a:ext>
            </a:extLst>
          </p:cNvPr>
          <p:cNvSpPr>
            <a:spLocks noGrp="1"/>
          </p:cNvSpPr>
          <p:nvPr>
            <p:ph type="dt" sz="half" idx="10"/>
          </p:nvPr>
        </p:nvSpPr>
        <p:spPr/>
        <p:txBody>
          <a:bodyPr/>
          <a:lstStyle/>
          <a:p>
            <a:fld id="{13AB20F0-FA8C-4D88-B294-8CCC31423E17}" type="datetimeFigureOut">
              <a:rPr lang="fi-FI" smtClean="0"/>
              <a:t>29.10.2021</a:t>
            </a:fld>
            <a:endParaRPr lang="fi-FI"/>
          </a:p>
        </p:txBody>
      </p:sp>
      <p:sp>
        <p:nvSpPr>
          <p:cNvPr id="5" name="Alatunnisteen paikkamerkki 4">
            <a:extLst>
              <a:ext uri="{FF2B5EF4-FFF2-40B4-BE49-F238E27FC236}">
                <a16:creationId xmlns:a16="http://schemas.microsoft.com/office/drawing/2014/main" id="{6A6F14A1-BD7A-405D-9419-1F1A5DBE857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3795D8C-E42B-4AAA-94A0-4A4B44132C86}"/>
              </a:ext>
            </a:extLst>
          </p:cNvPr>
          <p:cNvSpPr>
            <a:spLocks noGrp="1"/>
          </p:cNvSpPr>
          <p:nvPr>
            <p:ph type="sldNum" sz="quarter" idx="12"/>
          </p:nvPr>
        </p:nvSpPr>
        <p:spPr/>
        <p:txBody>
          <a:bodyPr/>
          <a:lstStyle/>
          <a:p>
            <a:fld id="{BC3AD784-26AB-4855-ABE1-B87E1627A216}" type="slidenum">
              <a:rPr lang="fi-FI" smtClean="0"/>
              <a:t>‹#›</a:t>
            </a:fld>
            <a:endParaRPr lang="fi-FI"/>
          </a:p>
        </p:txBody>
      </p:sp>
    </p:spTree>
    <p:extLst>
      <p:ext uri="{BB962C8B-B14F-4D97-AF65-F5344CB8AC3E}">
        <p14:creationId xmlns:p14="http://schemas.microsoft.com/office/powerpoint/2010/main" val="219680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5CB332-60E8-40EA-B9E4-057A428F19B0}"/>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55AB69A1-8BF3-48F6-8D40-B6643D124006}"/>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453D06F-718B-447F-A9A5-D4C965191DD8}"/>
              </a:ext>
            </a:extLst>
          </p:cNvPr>
          <p:cNvSpPr>
            <a:spLocks noGrp="1"/>
          </p:cNvSpPr>
          <p:nvPr>
            <p:ph type="dt" sz="half" idx="10"/>
          </p:nvPr>
        </p:nvSpPr>
        <p:spPr/>
        <p:txBody>
          <a:bodyPr/>
          <a:lstStyle/>
          <a:p>
            <a:fld id="{13AB20F0-FA8C-4D88-B294-8CCC31423E17}" type="datetimeFigureOut">
              <a:rPr lang="fi-FI" smtClean="0"/>
              <a:t>29.10.2021</a:t>
            </a:fld>
            <a:endParaRPr lang="fi-FI"/>
          </a:p>
        </p:txBody>
      </p:sp>
      <p:sp>
        <p:nvSpPr>
          <p:cNvPr id="5" name="Alatunnisteen paikkamerkki 4">
            <a:extLst>
              <a:ext uri="{FF2B5EF4-FFF2-40B4-BE49-F238E27FC236}">
                <a16:creationId xmlns:a16="http://schemas.microsoft.com/office/drawing/2014/main" id="{09D99DE8-4F01-438C-86EE-81D83E777E2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937947B-DA5A-41DA-80AF-00E3F723657D}"/>
              </a:ext>
            </a:extLst>
          </p:cNvPr>
          <p:cNvSpPr>
            <a:spLocks noGrp="1"/>
          </p:cNvSpPr>
          <p:nvPr>
            <p:ph type="sldNum" sz="quarter" idx="12"/>
          </p:nvPr>
        </p:nvSpPr>
        <p:spPr/>
        <p:txBody>
          <a:bodyPr/>
          <a:lstStyle/>
          <a:p>
            <a:fld id="{BC3AD784-26AB-4855-ABE1-B87E1627A216}" type="slidenum">
              <a:rPr lang="fi-FI" smtClean="0"/>
              <a:t>‹#›</a:t>
            </a:fld>
            <a:endParaRPr lang="fi-FI"/>
          </a:p>
        </p:txBody>
      </p:sp>
    </p:spTree>
    <p:extLst>
      <p:ext uri="{BB962C8B-B14F-4D97-AF65-F5344CB8AC3E}">
        <p14:creationId xmlns:p14="http://schemas.microsoft.com/office/powerpoint/2010/main" val="304952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9E5C263-6953-49F0-8C3F-9E42BB2CC907}"/>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0F4840F2-B040-40D3-8555-91B79CDF547F}"/>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F9C06F2-7653-467A-A87C-0A7194A671C6}"/>
              </a:ext>
            </a:extLst>
          </p:cNvPr>
          <p:cNvSpPr>
            <a:spLocks noGrp="1"/>
          </p:cNvSpPr>
          <p:nvPr>
            <p:ph type="dt" sz="half" idx="10"/>
          </p:nvPr>
        </p:nvSpPr>
        <p:spPr/>
        <p:txBody>
          <a:bodyPr/>
          <a:lstStyle/>
          <a:p>
            <a:fld id="{13AB20F0-FA8C-4D88-B294-8CCC31423E17}" type="datetimeFigureOut">
              <a:rPr lang="fi-FI" smtClean="0"/>
              <a:t>29.10.2021</a:t>
            </a:fld>
            <a:endParaRPr lang="fi-FI"/>
          </a:p>
        </p:txBody>
      </p:sp>
      <p:sp>
        <p:nvSpPr>
          <p:cNvPr id="5" name="Alatunnisteen paikkamerkki 4">
            <a:extLst>
              <a:ext uri="{FF2B5EF4-FFF2-40B4-BE49-F238E27FC236}">
                <a16:creationId xmlns:a16="http://schemas.microsoft.com/office/drawing/2014/main" id="{51901A2B-91F3-45EE-B5D2-FCCD63DD230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1765767-31F8-454E-B456-24C9AE81052E}"/>
              </a:ext>
            </a:extLst>
          </p:cNvPr>
          <p:cNvSpPr>
            <a:spLocks noGrp="1"/>
          </p:cNvSpPr>
          <p:nvPr>
            <p:ph type="sldNum" sz="quarter" idx="12"/>
          </p:nvPr>
        </p:nvSpPr>
        <p:spPr/>
        <p:txBody>
          <a:bodyPr/>
          <a:lstStyle/>
          <a:p>
            <a:fld id="{BC3AD784-26AB-4855-ABE1-B87E1627A216}" type="slidenum">
              <a:rPr lang="fi-FI" smtClean="0"/>
              <a:t>‹#›</a:t>
            </a:fld>
            <a:endParaRPr lang="fi-FI"/>
          </a:p>
        </p:txBody>
      </p:sp>
    </p:spTree>
    <p:extLst>
      <p:ext uri="{BB962C8B-B14F-4D97-AF65-F5344CB8AC3E}">
        <p14:creationId xmlns:p14="http://schemas.microsoft.com/office/powerpoint/2010/main" val="3086918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25713"/>
            <a:ext cx="10363200" cy="1884249"/>
          </a:xfrm>
        </p:spPr>
        <p:txBody>
          <a:bodyPr anchor="b"/>
          <a:lstStyle>
            <a:lvl1pPr algn="ctr">
              <a:defRPr sz="3375">
                <a:solidFill>
                  <a:srgbClr val="0A67A6"/>
                </a:solidFill>
                <a:latin typeface="+mn-lt"/>
              </a:defRPr>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Subtitle 2"/>
          <p:cNvSpPr>
            <a:spLocks noGrp="1"/>
          </p:cNvSpPr>
          <p:nvPr>
            <p:ph type="subTitle" idx="1"/>
          </p:nvPr>
        </p:nvSpPr>
        <p:spPr>
          <a:xfrm>
            <a:off x="2547256" y="3932692"/>
            <a:ext cx="4898570" cy="1655762"/>
          </a:xfrm>
        </p:spPr>
        <p:txBody>
          <a:bodyPr/>
          <a:lstStyle>
            <a:lvl1pPr marL="0" indent="0" algn="ctr">
              <a:buNone/>
              <a:defRPr sz="1350">
                <a:solidFill>
                  <a:srgbClr val="002060"/>
                </a:solidFill>
              </a:defRPr>
            </a:lvl1pPr>
            <a:lvl2pPr marL="257184" indent="0" algn="ctr">
              <a:buNone/>
              <a:defRPr sz="1125"/>
            </a:lvl2pPr>
            <a:lvl3pPr marL="514368" indent="0" algn="ctr">
              <a:buNone/>
              <a:defRPr sz="1013"/>
            </a:lvl3pPr>
            <a:lvl4pPr marL="771551" indent="0" algn="ctr">
              <a:buNone/>
              <a:defRPr sz="900"/>
            </a:lvl4pPr>
            <a:lvl5pPr marL="1028735" indent="0" algn="ctr">
              <a:buNone/>
              <a:defRPr sz="900"/>
            </a:lvl5pPr>
            <a:lvl6pPr marL="1285919" indent="0" algn="ctr">
              <a:buNone/>
              <a:defRPr sz="900"/>
            </a:lvl6pPr>
            <a:lvl7pPr marL="1543103" indent="0" algn="ctr">
              <a:buNone/>
              <a:defRPr sz="900"/>
            </a:lvl7pPr>
            <a:lvl8pPr marL="1800287" indent="0" algn="ctr">
              <a:buNone/>
              <a:defRPr sz="900"/>
            </a:lvl8pPr>
            <a:lvl9pPr marL="2057470" indent="0" algn="ctr">
              <a:buNone/>
              <a:defRPr sz="900"/>
            </a:lvl9pPr>
          </a:lstStyle>
          <a:p>
            <a:r>
              <a:rPr lang="fi-FI" dirty="0"/>
              <a:t>Muokkaa alaotsikon perustyyliä </a:t>
            </a:r>
            <a:r>
              <a:rPr lang="fi-FI" dirty="0" err="1"/>
              <a:t>napsautt</a:t>
            </a:r>
            <a:r>
              <a:rPr lang="fi-FI" dirty="0"/>
              <a:t>.</a:t>
            </a:r>
            <a:endParaRPr lang="en-US" dirty="0"/>
          </a:p>
        </p:txBody>
      </p:sp>
      <p:sp>
        <p:nvSpPr>
          <p:cNvPr id="4" name="Date Placeholder 3"/>
          <p:cNvSpPr>
            <a:spLocks noGrp="1"/>
          </p:cNvSpPr>
          <p:nvPr>
            <p:ph type="dt" sz="half" idx="10"/>
          </p:nvPr>
        </p:nvSpPr>
        <p:spPr/>
        <p:txBody>
          <a:bodyPr/>
          <a:lstStyle/>
          <a:p>
            <a:fld id="{10FD58AC-6114-4209-B00C-48EA60207098}" type="datetimeFigureOut">
              <a:rPr lang="fi-FI" smtClean="0"/>
              <a:t>29.10.2021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FE056D6-A309-4419-9860-664FF51D4F23}" type="slidenum">
              <a:rPr lang="fi-FI" smtClean="0"/>
              <a:t>‹#›</a:t>
            </a:fld>
            <a:endParaRPr lang="fi-FI"/>
          </a:p>
        </p:txBody>
      </p:sp>
      <p:pic>
        <p:nvPicPr>
          <p:cNvPr id="11" name="Kuva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6764" y="3602038"/>
            <a:ext cx="4545236" cy="3255962"/>
          </a:xfrm>
          <a:prstGeom prst="rect">
            <a:avLst/>
          </a:prstGeom>
        </p:spPr>
      </p:pic>
      <p:pic>
        <p:nvPicPr>
          <p:cNvPr id="14" name="Kuva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4111206"/>
            <a:ext cx="1097280" cy="1298734"/>
          </a:xfrm>
          <a:prstGeom prst="rect">
            <a:avLst/>
          </a:prstGeom>
        </p:spPr>
      </p:pic>
    </p:spTree>
    <p:extLst>
      <p:ext uri="{BB962C8B-B14F-4D97-AF65-F5344CB8AC3E}">
        <p14:creationId xmlns:p14="http://schemas.microsoft.com/office/powerpoint/2010/main" val="3133535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3777916" y="365127"/>
            <a:ext cx="6737685" cy="1325563"/>
          </a:xfrm>
        </p:spPr>
        <p:txBody>
          <a:bodyPr>
            <a:normAutofit/>
          </a:bodyPr>
          <a:lstStyle>
            <a:lvl1pPr algn="l">
              <a:defRPr sz="2531" b="1">
                <a:solidFill>
                  <a:srgbClr val="0A67A6"/>
                </a:solidFill>
                <a:latin typeface="+mn-lt"/>
              </a:defRPr>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10FD58AC-6114-4209-B00C-48EA60207098}" type="datetimeFigureOut">
              <a:rPr lang="fi-FI" smtClean="0"/>
              <a:t>29.10.2021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FE056D6-A309-4419-9860-664FF51D4F23}" type="slidenum">
              <a:rPr lang="fi-FI" smtClean="0"/>
              <a:t>‹#›</a:t>
            </a:fld>
            <a:endParaRPr lang="fi-FI"/>
          </a:p>
        </p:txBody>
      </p:sp>
    </p:spTree>
    <p:extLst>
      <p:ext uri="{BB962C8B-B14F-4D97-AF65-F5344CB8AC3E}">
        <p14:creationId xmlns:p14="http://schemas.microsoft.com/office/powerpoint/2010/main" val="2819409570"/>
      </p:ext>
    </p:extLst>
  </p:cSld>
  <p:clrMapOvr>
    <a:masterClrMapping/>
  </p:clrMapOvr>
  <p:extLst>
    <p:ext uri="{DCECCB84-F9BA-43D5-87BE-67443E8EF086}">
      <p15:sldGuideLst xmlns:p15="http://schemas.microsoft.com/office/powerpoint/2012/main">
        <p15:guide id="1" orient="horz" pos="2716">
          <p15:clr>
            <a:srgbClr val="FBAE40"/>
          </p15:clr>
        </p15:guide>
        <p15:guide id="2" pos="52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3375">
                <a:solidFill>
                  <a:srgbClr val="0A67A6"/>
                </a:solidFill>
              </a:defRPr>
            </a:lvl1pPr>
          </a:lstStyle>
          <a:p>
            <a:r>
              <a:rPr lang="fi-FI"/>
              <a:t>Muokkaa perustyyl. napsautt.</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350">
                <a:solidFill>
                  <a:schemeClr val="tx1"/>
                </a:solidFill>
              </a:defRPr>
            </a:lvl1pPr>
            <a:lvl2pPr marL="257184" indent="0">
              <a:buNone/>
              <a:defRPr sz="1125">
                <a:solidFill>
                  <a:schemeClr val="tx1">
                    <a:tint val="75000"/>
                  </a:schemeClr>
                </a:solidFill>
              </a:defRPr>
            </a:lvl2pPr>
            <a:lvl3pPr marL="514368" indent="0">
              <a:buNone/>
              <a:defRPr sz="1013">
                <a:solidFill>
                  <a:schemeClr val="tx1">
                    <a:tint val="75000"/>
                  </a:schemeClr>
                </a:solidFill>
              </a:defRPr>
            </a:lvl3pPr>
            <a:lvl4pPr marL="771551" indent="0">
              <a:buNone/>
              <a:defRPr sz="900">
                <a:solidFill>
                  <a:schemeClr val="tx1">
                    <a:tint val="75000"/>
                  </a:schemeClr>
                </a:solidFill>
              </a:defRPr>
            </a:lvl4pPr>
            <a:lvl5pPr marL="1028735" indent="0">
              <a:buNone/>
              <a:defRPr sz="900">
                <a:solidFill>
                  <a:schemeClr val="tx1">
                    <a:tint val="75000"/>
                  </a:schemeClr>
                </a:solidFill>
              </a:defRPr>
            </a:lvl5pPr>
            <a:lvl6pPr marL="1285919" indent="0">
              <a:buNone/>
              <a:defRPr sz="900">
                <a:solidFill>
                  <a:schemeClr val="tx1">
                    <a:tint val="75000"/>
                  </a:schemeClr>
                </a:solidFill>
              </a:defRPr>
            </a:lvl6pPr>
            <a:lvl7pPr marL="1543103" indent="0">
              <a:buNone/>
              <a:defRPr sz="900">
                <a:solidFill>
                  <a:schemeClr val="tx1">
                    <a:tint val="75000"/>
                  </a:schemeClr>
                </a:solidFill>
              </a:defRPr>
            </a:lvl7pPr>
            <a:lvl8pPr marL="1800287" indent="0">
              <a:buNone/>
              <a:defRPr sz="900">
                <a:solidFill>
                  <a:schemeClr val="tx1">
                    <a:tint val="75000"/>
                  </a:schemeClr>
                </a:solidFill>
              </a:defRPr>
            </a:lvl8pPr>
            <a:lvl9pPr marL="2057470" indent="0">
              <a:buNone/>
              <a:defRPr sz="9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10FD58AC-6114-4209-B00C-48EA60207098}" type="datetimeFigureOut">
              <a:rPr lang="fi-FI" smtClean="0"/>
              <a:t>29.10.2021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FE056D6-A309-4419-9860-664FF51D4F23}" type="slidenum">
              <a:rPr lang="fi-FI" smtClean="0"/>
              <a:t>‹#›</a:t>
            </a:fld>
            <a:endParaRPr lang="fi-FI"/>
          </a:p>
        </p:txBody>
      </p:sp>
    </p:spTree>
    <p:extLst>
      <p:ext uri="{BB962C8B-B14F-4D97-AF65-F5344CB8AC3E}">
        <p14:creationId xmlns:p14="http://schemas.microsoft.com/office/powerpoint/2010/main" val="2328081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531">
                <a:solidFill>
                  <a:srgbClr val="0A67A6"/>
                </a:solidFill>
              </a:defRPr>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10FD58AC-6114-4209-B00C-48EA60207098}" type="datetimeFigureOut">
              <a:rPr lang="fi-FI" smtClean="0"/>
              <a:t>29.10.2021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FE056D6-A309-4419-9860-664FF51D4F23}" type="slidenum">
              <a:rPr lang="fi-FI" smtClean="0"/>
              <a:t>‹#›</a:t>
            </a:fld>
            <a:endParaRPr lang="fi-FI"/>
          </a:p>
        </p:txBody>
      </p:sp>
    </p:spTree>
    <p:extLst>
      <p:ext uri="{BB962C8B-B14F-4D97-AF65-F5344CB8AC3E}">
        <p14:creationId xmlns:p14="http://schemas.microsoft.com/office/powerpoint/2010/main" val="1880746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3719513" y="365127"/>
            <a:ext cx="7635875" cy="1325563"/>
          </a:xfrm>
        </p:spPr>
        <p:txBody>
          <a:bodyPr>
            <a:normAutofit/>
          </a:bodyPr>
          <a:lstStyle>
            <a:lvl1pPr>
              <a:defRPr sz="2531"/>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1350" b="1"/>
            </a:lvl1pPr>
            <a:lvl2pPr marL="257184" indent="0">
              <a:buNone/>
              <a:defRPr sz="1125" b="1"/>
            </a:lvl2pPr>
            <a:lvl3pPr marL="514368" indent="0">
              <a:buNone/>
              <a:defRPr sz="1013" b="1"/>
            </a:lvl3pPr>
            <a:lvl4pPr marL="771551" indent="0">
              <a:buNone/>
              <a:defRPr sz="900" b="1"/>
            </a:lvl4pPr>
            <a:lvl5pPr marL="1028735" indent="0">
              <a:buNone/>
              <a:defRPr sz="900" b="1"/>
            </a:lvl5pPr>
            <a:lvl6pPr marL="1285919" indent="0">
              <a:buNone/>
              <a:defRPr sz="900" b="1"/>
            </a:lvl6pPr>
            <a:lvl7pPr marL="1543103" indent="0">
              <a:buNone/>
              <a:defRPr sz="900" b="1"/>
            </a:lvl7pPr>
            <a:lvl8pPr marL="1800287" indent="0">
              <a:buNone/>
              <a:defRPr sz="900" b="1"/>
            </a:lvl8pPr>
            <a:lvl9pPr marL="2057470" indent="0">
              <a:buNone/>
              <a:defRPr sz="900" b="1"/>
            </a:lvl9pPr>
          </a:lstStyle>
          <a:p>
            <a:pPr lvl="0"/>
            <a:r>
              <a:rPr lang="fi-FI"/>
              <a:t>Muokkaa tekstin perustyylejä napsauttamalla</a:t>
            </a:r>
          </a:p>
        </p:txBody>
      </p:sp>
      <p:sp>
        <p:nvSpPr>
          <p:cNvPr id="4" name="Content Placeholder 3"/>
          <p:cNvSpPr>
            <a:spLocks noGrp="1"/>
          </p:cNvSpPr>
          <p:nvPr>
            <p:ph sz="half" idx="2"/>
          </p:nvPr>
        </p:nvSpPr>
        <p:spPr>
          <a:xfrm>
            <a:off x="839790"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350" b="1"/>
            </a:lvl1pPr>
            <a:lvl2pPr marL="257184" indent="0">
              <a:buNone/>
              <a:defRPr sz="1125" b="1"/>
            </a:lvl2pPr>
            <a:lvl3pPr marL="514368" indent="0">
              <a:buNone/>
              <a:defRPr sz="1013" b="1"/>
            </a:lvl3pPr>
            <a:lvl4pPr marL="771551" indent="0">
              <a:buNone/>
              <a:defRPr sz="900" b="1"/>
            </a:lvl4pPr>
            <a:lvl5pPr marL="1028735" indent="0">
              <a:buNone/>
              <a:defRPr sz="900" b="1"/>
            </a:lvl5pPr>
            <a:lvl6pPr marL="1285919" indent="0">
              <a:buNone/>
              <a:defRPr sz="900" b="1"/>
            </a:lvl6pPr>
            <a:lvl7pPr marL="1543103" indent="0">
              <a:buNone/>
              <a:defRPr sz="900" b="1"/>
            </a:lvl7pPr>
            <a:lvl8pPr marL="1800287" indent="0">
              <a:buNone/>
              <a:defRPr sz="900" b="1"/>
            </a:lvl8pPr>
            <a:lvl9pPr marL="2057470" indent="0">
              <a:buNone/>
              <a:defRPr sz="900" b="1"/>
            </a:lvl9pPr>
          </a:lstStyle>
          <a:p>
            <a:pPr lvl="0"/>
            <a:r>
              <a:rPr lang="fi-FI"/>
              <a:t>Muokkaa tekstin perustyylejä napsauttamalla</a:t>
            </a:r>
          </a:p>
        </p:txBody>
      </p:sp>
      <p:sp>
        <p:nvSpPr>
          <p:cNvPr id="6" name="Content Placeholder 5"/>
          <p:cNvSpPr>
            <a:spLocks noGrp="1"/>
          </p:cNvSpPr>
          <p:nvPr>
            <p:ph sz="quarter" idx="4"/>
          </p:nvPr>
        </p:nvSpPr>
        <p:spPr>
          <a:xfrm>
            <a:off x="6172201"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10FD58AC-6114-4209-B00C-48EA60207098}" type="datetimeFigureOut">
              <a:rPr lang="fi-FI" smtClean="0"/>
              <a:t>29.10.2021</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EFE056D6-A309-4419-9860-664FF51D4F23}" type="slidenum">
              <a:rPr lang="fi-FI" smtClean="0"/>
              <a:t>‹#›</a:t>
            </a:fld>
            <a:endParaRPr lang="fi-FI"/>
          </a:p>
        </p:txBody>
      </p:sp>
    </p:spTree>
    <p:extLst>
      <p:ext uri="{BB962C8B-B14F-4D97-AF65-F5344CB8AC3E}">
        <p14:creationId xmlns:p14="http://schemas.microsoft.com/office/powerpoint/2010/main" val="3500302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67A6"/>
                </a:solidFill>
              </a:defRPr>
            </a:lvl1pPr>
          </a:lstStyle>
          <a:p>
            <a:r>
              <a:rPr lang="fi-FI"/>
              <a:t>Muokkaa perustyyl. napsautt.</a:t>
            </a:r>
            <a:endParaRPr lang="en-US" dirty="0"/>
          </a:p>
        </p:txBody>
      </p:sp>
      <p:sp>
        <p:nvSpPr>
          <p:cNvPr id="3" name="Date Placeholder 2"/>
          <p:cNvSpPr>
            <a:spLocks noGrp="1"/>
          </p:cNvSpPr>
          <p:nvPr>
            <p:ph type="dt" sz="half" idx="10"/>
          </p:nvPr>
        </p:nvSpPr>
        <p:spPr/>
        <p:txBody>
          <a:bodyPr/>
          <a:lstStyle/>
          <a:p>
            <a:fld id="{10FD58AC-6114-4209-B00C-48EA60207098}" type="datetimeFigureOut">
              <a:rPr lang="fi-FI" smtClean="0"/>
              <a:t>29.10.2021</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EFE056D6-A309-4419-9860-664FF51D4F23}" type="slidenum">
              <a:rPr lang="fi-FI" smtClean="0"/>
              <a:t>‹#›</a:t>
            </a:fld>
            <a:endParaRPr lang="fi-FI"/>
          </a:p>
        </p:txBody>
      </p:sp>
    </p:spTree>
    <p:extLst>
      <p:ext uri="{BB962C8B-B14F-4D97-AF65-F5344CB8AC3E}">
        <p14:creationId xmlns:p14="http://schemas.microsoft.com/office/powerpoint/2010/main" val="2293769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D58AC-6114-4209-B00C-48EA60207098}" type="datetimeFigureOut">
              <a:rPr lang="fi-FI" smtClean="0"/>
              <a:t>29.10.2021</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EFE056D6-A309-4419-9860-664FF51D4F23}" type="slidenum">
              <a:rPr lang="fi-FI" smtClean="0"/>
              <a:t>‹#›</a:t>
            </a:fld>
            <a:endParaRPr lang="fi-FI"/>
          </a:p>
        </p:txBody>
      </p:sp>
    </p:spTree>
    <p:extLst>
      <p:ext uri="{BB962C8B-B14F-4D97-AF65-F5344CB8AC3E}">
        <p14:creationId xmlns:p14="http://schemas.microsoft.com/office/powerpoint/2010/main" val="136457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8201" y="1625714"/>
            <a:ext cx="3932237" cy="1391500"/>
          </a:xfrm>
        </p:spPr>
        <p:txBody>
          <a:bodyPr anchor="b"/>
          <a:lstStyle>
            <a:lvl1pPr>
              <a:defRPr sz="1800"/>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a:xfrm>
            <a:off x="5183188" y="987427"/>
            <a:ext cx="617220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39789" y="3017214"/>
            <a:ext cx="3932237" cy="2851774"/>
          </a:xfrm>
        </p:spPr>
        <p:txBody>
          <a:bodyPr/>
          <a:lstStyle>
            <a:lvl1pPr marL="0" indent="0">
              <a:buNone/>
              <a:defRPr sz="900"/>
            </a:lvl1pPr>
            <a:lvl2pPr marL="257184" indent="0">
              <a:buNone/>
              <a:defRPr sz="788"/>
            </a:lvl2pPr>
            <a:lvl3pPr marL="514368" indent="0">
              <a:buNone/>
              <a:defRPr sz="675"/>
            </a:lvl3pPr>
            <a:lvl4pPr marL="771551" indent="0">
              <a:buNone/>
              <a:defRPr sz="562"/>
            </a:lvl4pPr>
            <a:lvl5pPr marL="1028735" indent="0">
              <a:buNone/>
              <a:defRPr sz="562"/>
            </a:lvl5pPr>
            <a:lvl6pPr marL="1285919" indent="0">
              <a:buNone/>
              <a:defRPr sz="562"/>
            </a:lvl6pPr>
            <a:lvl7pPr marL="1543103" indent="0">
              <a:buNone/>
              <a:defRPr sz="562"/>
            </a:lvl7pPr>
            <a:lvl8pPr marL="1800287" indent="0">
              <a:buNone/>
              <a:defRPr sz="562"/>
            </a:lvl8pPr>
            <a:lvl9pPr marL="2057470" indent="0">
              <a:buNone/>
              <a:defRPr sz="562"/>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10FD58AC-6114-4209-B00C-48EA60207098}" type="datetimeFigureOut">
              <a:rPr lang="fi-FI" smtClean="0"/>
              <a:t>29.10.2021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FE056D6-A309-4419-9860-664FF51D4F23}" type="slidenum">
              <a:rPr lang="fi-FI" smtClean="0"/>
              <a:t>‹#›</a:t>
            </a:fld>
            <a:endParaRPr lang="fi-FI"/>
          </a:p>
        </p:txBody>
      </p:sp>
    </p:spTree>
    <p:extLst>
      <p:ext uri="{BB962C8B-B14F-4D97-AF65-F5344CB8AC3E}">
        <p14:creationId xmlns:p14="http://schemas.microsoft.com/office/powerpoint/2010/main" val="171671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70EB76-2421-48C3-A562-3042321C9B9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9F115D9-6978-4724-B738-132AD389DAF8}"/>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3E15E36-6879-4B19-8CAF-BB01C3EFE202}"/>
              </a:ext>
            </a:extLst>
          </p:cNvPr>
          <p:cNvSpPr>
            <a:spLocks noGrp="1"/>
          </p:cNvSpPr>
          <p:nvPr>
            <p:ph type="dt" sz="half" idx="10"/>
          </p:nvPr>
        </p:nvSpPr>
        <p:spPr/>
        <p:txBody>
          <a:bodyPr/>
          <a:lstStyle/>
          <a:p>
            <a:fld id="{13AB20F0-FA8C-4D88-B294-8CCC31423E17}" type="datetimeFigureOut">
              <a:rPr lang="fi-FI" smtClean="0"/>
              <a:t>29.10.2021</a:t>
            </a:fld>
            <a:endParaRPr lang="fi-FI"/>
          </a:p>
        </p:txBody>
      </p:sp>
      <p:sp>
        <p:nvSpPr>
          <p:cNvPr id="5" name="Alatunnisteen paikkamerkki 4">
            <a:extLst>
              <a:ext uri="{FF2B5EF4-FFF2-40B4-BE49-F238E27FC236}">
                <a16:creationId xmlns:a16="http://schemas.microsoft.com/office/drawing/2014/main" id="{22E8E313-84FC-4F07-A00C-F1FF5024B5B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28FD404-F07E-4688-BBFC-AE86017940B6}"/>
              </a:ext>
            </a:extLst>
          </p:cNvPr>
          <p:cNvSpPr>
            <a:spLocks noGrp="1"/>
          </p:cNvSpPr>
          <p:nvPr>
            <p:ph type="sldNum" sz="quarter" idx="12"/>
          </p:nvPr>
        </p:nvSpPr>
        <p:spPr/>
        <p:txBody>
          <a:bodyPr/>
          <a:lstStyle/>
          <a:p>
            <a:fld id="{BC3AD784-26AB-4855-ABE1-B87E1627A216}" type="slidenum">
              <a:rPr lang="fi-FI" smtClean="0"/>
              <a:t>‹#›</a:t>
            </a:fld>
            <a:endParaRPr lang="fi-FI"/>
          </a:p>
        </p:txBody>
      </p:sp>
    </p:spTree>
    <p:extLst>
      <p:ext uri="{BB962C8B-B14F-4D97-AF65-F5344CB8AC3E}">
        <p14:creationId xmlns:p14="http://schemas.microsoft.com/office/powerpoint/2010/main" val="2022407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8201" y="1609895"/>
            <a:ext cx="3932237" cy="1600200"/>
          </a:xfrm>
        </p:spPr>
        <p:txBody>
          <a:bodyPr anchor="b"/>
          <a:lstStyle>
            <a:lvl1pPr>
              <a:defRPr sz="1800"/>
            </a:lvl1pPr>
          </a:lstStyle>
          <a:p>
            <a:r>
              <a:rPr lang="fi-FI"/>
              <a:t>Muokkaa perustyyl. napsautt.</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1800"/>
            </a:lvl1pPr>
            <a:lvl2pPr marL="257184" indent="0">
              <a:buNone/>
              <a:defRPr sz="1575"/>
            </a:lvl2pPr>
            <a:lvl3pPr marL="514368" indent="0">
              <a:buNone/>
              <a:defRPr sz="1350"/>
            </a:lvl3pPr>
            <a:lvl4pPr marL="771551" indent="0">
              <a:buNone/>
              <a:defRPr sz="1125"/>
            </a:lvl4pPr>
            <a:lvl5pPr marL="1028735" indent="0">
              <a:buNone/>
              <a:defRPr sz="1125"/>
            </a:lvl5pPr>
            <a:lvl6pPr marL="1285919" indent="0">
              <a:buNone/>
              <a:defRPr sz="1125"/>
            </a:lvl6pPr>
            <a:lvl7pPr marL="1543103" indent="0">
              <a:buNone/>
              <a:defRPr sz="1125"/>
            </a:lvl7pPr>
            <a:lvl8pPr marL="1800287" indent="0">
              <a:buNone/>
              <a:defRPr sz="1125"/>
            </a:lvl8pPr>
            <a:lvl9pPr marL="2057470" indent="0">
              <a:buNone/>
              <a:defRPr sz="1125"/>
            </a:lvl9pPr>
          </a:lstStyle>
          <a:p>
            <a:r>
              <a:rPr lang="fi-FI"/>
              <a:t>Lisää kuva napsauttamalla kuvaketta</a:t>
            </a:r>
            <a:endParaRPr lang="en-US" dirty="0"/>
          </a:p>
        </p:txBody>
      </p:sp>
      <p:sp>
        <p:nvSpPr>
          <p:cNvPr id="4" name="Text Placeholder 3"/>
          <p:cNvSpPr>
            <a:spLocks noGrp="1"/>
          </p:cNvSpPr>
          <p:nvPr>
            <p:ph type="body" sz="half" idx="2"/>
          </p:nvPr>
        </p:nvSpPr>
        <p:spPr>
          <a:xfrm>
            <a:off x="839789" y="3210095"/>
            <a:ext cx="3932237" cy="2658893"/>
          </a:xfrm>
        </p:spPr>
        <p:txBody>
          <a:bodyPr/>
          <a:lstStyle>
            <a:lvl1pPr marL="0" indent="0">
              <a:buNone/>
              <a:defRPr sz="900"/>
            </a:lvl1pPr>
            <a:lvl2pPr marL="257184" indent="0">
              <a:buNone/>
              <a:defRPr sz="788"/>
            </a:lvl2pPr>
            <a:lvl3pPr marL="514368" indent="0">
              <a:buNone/>
              <a:defRPr sz="675"/>
            </a:lvl3pPr>
            <a:lvl4pPr marL="771551" indent="0">
              <a:buNone/>
              <a:defRPr sz="562"/>
            </a:lvl4pPr>
            <a:lvl5pPr marL="1028735" indent="0">
              <a:buNone/>
              <a:defRPr sz="562"/>
            </a:lvl5pPr>
            <a:lvl6pPr marL="1285919" indent="0">
              <a:buNone/>
              <a:defRPr sz="562"/>
            </a:lvl6pPr>
            <a:lvl7pPr marL="1543103" indent="0">
              <a:buNone/>
              <a:defRPr sz="562"/>
            </a:lvl7pPr>
            <a:lvl8pPr marL="1800287" indent="0">
              <a:buNone/>
              <a:defRPr sz="562"/>
            </a:lvl8pPr>
            <a:lvl9pPr marL="2057470" indent="0">
              <a:buNone/>
              <a:defRPr sz="562"/>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10FD58AC-6114-4209-B00C-48EA60207098}" type="datetimeFigureOut">
              <a:rPr lang="fi-FI" smtClean="0"/>
              <a:t>29.10.2021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FE056D6-A309-4419-9860-664FF51D4F23}" type="slidenum">
              <a:rPr lang="fi-FI" smtClean="0"/>
              <a:t>‹#›</a:t>
            </a:fld>
            <a:endParaRPr lang="fi-FI"/>
          </a:p>
        </p:txBody>
      </p:sp>
    </p:spTree>
    <p:extLst>
      <p:ext uri="{BB962C8B-B14F-4D97-AF65-F5344CB8AC3E}">
        <p14:creationId xmlns:p14="http://schemas.microsoft.com/office/powerpoint/2010/main" val="2104704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410508-C120-4DB3-87B2-930F9801DFEB}"/>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09A11510-F129-408F-A06A-F6AF52FAC4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2010813F-0C4D-4306-A963-CC6017E46E03}"/>
              </a:ext>
            </a:extLst>
          </p:cNvPr>
          <p:cNvSpPr>
            <a:spLocks noGrp="1"/>
          </p:cNvSpPr>
          <p:nvPr>
            <p:ph type="dt" sz="half" idx="10"/>
          </p:nvPr>
        </p:nvSpPr>
        <p:spPr/>
        <p:txBody>
          <a:bodyPr/>
          <a:lstStyle/>
          <a:p>
            <a:fld id="{13AB20F0-FA8C-4D88-B294-8CCC31423E17}" type="datetimeFigureOut">
              <a:rPr lang="fi-FI" smtClean="0"/>
              <a:t>29.10.2021</a:t>
            </a:fld>
            <a:endParaRPr lang="fi-FI"/>
          </a:p>
        </p:txBody>
      </p:sp>
      <p:sp>
        <p:nvSpPr>
          <p:cNvPr id="5" name="Alatunnisteen paikkamerkki 4">
            <a:extLst>
              <a:ext uri="{FF2B5EF4-FFF2-40B4-BE49-F238E27FC236}">
                <a16:creationId xmlns:a16="http://schemas.microsoft.com/office/drawing/2014/main" id="{A1A0E018-151E-4122-85FE-68B5B077428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75F312E-C701-48B5-9FFC-6820B2EBA74C}"/>
              </a:ext>
            </a:extLst>
          </p:cNvPr>
          <p:cNvSpPr>
            <a:spLocks noGrp="1"/>
          </p:cNvSpPr>
          <p:nvPr>
            <p:ph type="sldNum" sz="quarter" idx="12"/>
          </p:nvPr>
        </p:nvSpPr>
        <p:spPr/>
        <p:txBody>
          <a:bodyPr/>
          <a:lstStyle/>
          <a:p>
            <a:fld id="{BC3AD784-26AB-4855-ABE1-B87E1627A216}" type="slidenum">
              <a:rPr lang="fi-FI" smtClean="0"/>
              <a:t>‹#›</a:t>
            </a:fld>
            <a:endParaRPr lang="fi-FI"/>
          </a:p>
        </p:txBody>
      </p:sp>
    </p:spTree>
    <p:extLst>
      <p:ext uri="{BB962C8B-B14F-4D97-AF65-F5344CB8AC3E}">
        <p14:creationId xmlns:p14="http://schemas.microsoft.com/office/powerpoint/2010/main" val="342804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09838D-1AB5-47D1-BCE5-796D4B4E7E9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5AEBB46-3019-4436-B9AF-934FDFBC17BC}"/>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3FAB5E53-97F7-40CE-A828-68B65C04F46C}"/>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704D30D3-55C6-42CB-8636-CD447762B1DF}"/>
              </a:ext>
            </a:extLst>
          </p:cNvPr>
          <p:cNvSpPr>
            <a:spLocks noGrp="1"/>
          </p:cNvSpPr>
          <p:nvPr>
            <p:ph type="dt" sz="half" idx="10"/>
          </p:nvPr>
        </p:nvSpPr>
        <p:spPr/>
        <p:txBody>
          <a:bodyPr/>
          <a:lstStyle/>
          <a:p>
            <a:fld id="{13AB20F0-FA8C-4D88-B294-8CCC31423E17}" type="datetimeFigureOut">
              <a:rPr lang="fi-FI" smtClean="0"/>
              <a:t>29.10.2021</a:t>
            </a:fld>
            <a:endParaRPr lang="fi-FI"/>
          </a:p>
        </p:txBody>
      </p:sp>
      <p:sp>
        <p:nvSpPr>
          <p:cNvPr id="6" name="Alatunnisteen paikkamerkki 5">
            <a:extLst>
              <a:ext uri="{FF2B5EF4-FFF2-40B4-BE49-F238E27FC236}">
                <a16:creationId xmlns:a16="http://schemas.microsoft.com/office/drawing/2014/main" id="{FE18C2D3-B61B-4AEA-A35D-078B26156E1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D54929D-39D9-4B39-AF81-5BE8A4DB3CC5}"/>
              </a:ext>
            </a:extLst>
          </p:cNvPr>
          <p:cNvSpPr>
            <a:spLocks noGrp="1"/>
          </p:cNvSpPr>
          <p:nvPr>
            <p:ph type="sldNum" sz="quarter" idx="12"/>
          </p:nvPr>
        </p:nvSpPr>
        <p:spPr/>
        <p:txBody>
          <a:bodyPr/>
          <a:lstStyle/>
          <a:p>
            <a:fld id="{BC3AD784-26AB-4855-ABE1-B87E1627A216}" type="slidenum">
              <a:rPr lang="fi-FI" smtClean="0"/>
              <a:t>‹#›</a:t>
            </a:fld>
            <a:endParaRPr lang="fi-FI"/>
          </a:p>
        </p:txBody>
      </p:sp>
    </p:spTree>
    <p:extLst>
      <p:ext uri="{BB962C8B-B14F-4D97-AF65-F5344CB8AC3E}">
        <p14:creationId xmlns:p14="http://schemas.microsoft.com/office/powerpoint/2010/main" val="292711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E9B6E5-4F9E-422C-8794-48C6CF3662FA}"/>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0F30F04-20B5-485B-9188-E3059A308F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0369C0A0-53BE-420C-B6F9-7AA00CAAB7D4}"/>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FE9E17F5-1B8F-4559-9C41-EB5C936154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142DB27C-5CC2-44BE-A2C9-2A064D276D69}"/>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2CB5326-FEB1-422F-B96B-4AC2ABB53D71}"/>
              </a:ext>
            </a:extLst>
          </p:cNvPr>
          <p:cNvSpPr>
            <a:spLocks noGrp="1"/>
          </p:cNvSpPr>
          <p:nvPr>
            <p:ph type="dt" sz="half" idx="10"/>
          </p:nvPr>
        </p:nvSpPr>
        <p:spPr/>
        <p:txBody>
          <a:bodyPr/>
          <a:lstStyle/>
          <a:p>
            <a:fld id="{13AB20F0-FA8C-4D88-B294-8CCC31423E17}" type="datetimeFigureOut">
              <a:rPr lang="fi-FI" smtClean="0"/>
              <a:t>29.10.2021</a:t>
            </a:fld>
            <a:endParaRPr lang="fi-FI"/>
          </a:p>
        </p:txBody>
      </p:sp>
      <p:sp>
        <p:nvSpPr>
          <p:cNvPr id="8" name="Alatunnisteen paikkamerkki 7">
            <a:extLst>
              <a:ext uri="{FF2B5EF4-FFF2-40B4-BE49-F238E27FC236}">
                <a16:creationId xmlns:a16="http://schemas.microsoft.com/office/drawing/2014/main" id="{AF47324E-6254-4192-92AD-DC177914A57B}"/>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CF06A500-F2A1-4ACA-825D-7DF8451CC57B}"/>
              </a:ext>
            </a:extLst>
          </p:cNvPr>
          <p:cNvSpPr>
            <a:spLocks noGrp="1"/>
          </p:cNvSpPr>
          <p:nvPr>
            <p:ph type="sldNum" sz="quarter" idx="12"/>
          </p:nvPr>
        </p:nvSpPr>
        <p:spPr/>
        <p:txBody>
          <a:bodyPr/>
          <a:lstStyle/>
          <a:p>
            <a:fld id="{BC3AD784-26AB-4855-ABE1-B87E1627A216}" type="slidenum">
              <a:rPr lang="fi-FI" smtClean="0"/>
              <a:t>‹#›</a:t>
            </a:fld>
            <a:endParaRPr lang="fi-FI"/>
          </a:p>
        </p:txBody>
      </p:sp>
    </p:spTree>
    <p:extLst>
      <p:ext uri="{BB962C8B-B14F-4D97-AF65-F5344CB8AC3E}">
        <p14:creationId xmlns:p14="http://schemas.microsoft.com/office/powerpoint/2010/main" val="3500703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B181D9-9C5F-4783-8B99-8FFBECACF33B}"/>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9825F38-CF33-4FCF-89E9-2C2994963EFD}"/>
              </a:ext>
            </a:extLst>
          </p:cNvPr>
          <p:cNvSpPr>
            <a:spLocks noGrp="1"/>
          </p:cNvSpPr>
          <p:nvPr>
            <p:ph type="dt" sz="half" idx="10"/>
          </p:nvPr>
        </p:nvSpPr>
        <p:spPr/>
        <p:txBody>
          <a:bodyPr/>
          <a:lstStyle/>
          <a:p>
            <a:fld id="{13AB20F0-FA8C-4D88-B294-8CCC31423E17}" type="datetimeFigureOut">
              <a:rPr lang="fi-FI" smtClean="0"/>
              <a:t>29.10.2021</a:t>
            </a:fld>
            <a:endParaRPr lang="fi-FI"/>
          </a:p>
        </p:txBody>
      </p:sp>
      <p:sp>
        <p:nvSpPr>
          <p:cNvPr id="4" name="Alatunnisteen paikkamerkki 3">
            <a:extLst>
              <a:ext uri="{FF2B5EF4-FFF2-40B4-BE49-F238E27FC236}">
                <a16:creationId xmlns:a16="http://schemas.microsoft.com/office/drawing/2014/main" id="{778A0991-E914-4D29-904F-7AB4873ECED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3093F74A-D3F4-4ACC-9CFF-859ACAF87CA2}"/>
              </a:ext>
            </a:extLst>
          </p:cNvPr>
          <p:cNvSpPr>
            <a:spLocks noGrp="1"/>
          </p:cNvSpPr>
          <p:nvPr>
            <p:ph type="sldNum" sz="quarter" idx="12"/>
          </p:nvPr>
        </p:nvSpPr>
        <p:spPr/>
        <p:txBody>
          <a:bodyPr/>
          <a:lstStyle/>
          <a:p>
            <a:fld id="{BC3AD784-26AB-4855-ABE1-B87E1627A216}" type="slidenum">
              <a:rPr lang="fi-FI" smtClean="0"/>
              <a:t>‹#›</a:t>
            </a:fld>
            <a:endParaRPr lang="fi-FI"/>
          </a:p>
        </p:txBody>
      </p:sp>
    </p:spTree>
    <p:extLst>
      <p:ext uri="{BB962C8B-B14F-4D97-AF65-F5344CB8AC3E}">
        <p14:creationId xmlns:p14="http://schemas.microsoft.com/office/powerpoint/2010/main" val="4193463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D766F43-DADF-48FF-B427-BFEAB47B8195}"/>
              </a:ext>
            </a:extLst>
          </p:cNvPr>
          <p:cNvSpPr>
            <a:spLocks noGrp="1"/>
          </p:cNvSpPr>
          <p:nvPr>
            <p:ph type="dt" sz="half" idx="10"/>
          </p:nvPr>
        </p:nvSpPr>
        <p:spPr/>
        <p:txBody>
          <a:bodyPr/>
          <a:lstStyle/>
          <a:p>
            <a:fld id="{13AB20F0-FA8C-4D88-B294-8CCC31423E17}" type="datetimeFigureOut">
              <a:rPr lang="fi-FI" smtClean="0"/>
              <a:t>29.10.2021</a:t>
            </a:fld>
            <a:endParaRPr lang="fi-FI"/>
          </a:p>
        </p:txBody>
      </p:sp>
      <p:sp>
        <p:nvSpPr>
          <p:cNvPr id="3" name="Alatunnisteen paikkamerkki 2">
            <a:extLst>
              <a:ext uri="{FF2B5EF4-FFF2-40B4-BE49-F238E27FC236}">
                <a16:creationId xmlns:a16="http://schemas.microsoft.com/office/drawing/2014/main" id="{F978A522-2E91-43ED-AAB7-A2BCE261DED4}"/>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31E5AB9E-9B3E-47C7-80DA-E9A27C0BD125}"/>
              </a:ext>
            </a:extLst>
          </p:cNvPr>
          <p:cNvSpPr>
            <a:spLocks noGrp="1"/>
          </p:cNvSpPr>
          <p:nvPr>
            <p:ph type="sldNum" sz="quarter" idx="12"/>
          </p:nvPr>
        </p:nvSpPr>
        <p:spPr/>
        <p:txBody>
          <a:bodyPr/>
          <a:lstStyle/>
          <a:p>
            <a:fld id="{BC3AD784-26AB-4855-ABE1-B87E1627A216}" type="slidenum">
              <a:rPr lang="fi-FI" smtClean="0"/>
              <a:t>‹#›</a:t>
            </a:fld>
            <a:endParaRPr lang="fi-FI"/>
          </a:p>
        </p:txBody>
      </p:sp>
    </p:spTree>
    <p:extLst>
      <p:ext uri="{BB962C8B-B14F-4D97-AF65-F5344CB8AC3E}">
        <p14:creationId xmlns:p14="http://schemas.microsoft.com/office/powerpoint/2010/main" val="3626917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25E821-B6EC-4686-8C89-93E1809C8F8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2BC0516F-E644-4BC5-BC73-2854A6E2A1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8E94BD89-D118-48F8-A90B-23BC396D6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C8073A4B-F3C6-4651-9751-948AF659D941}"/>
              </a:ext>
            </a:extLst>
          </p:cNvPr>
          <p:cNvSpPr>
            <a:spLocks noGrp="1"/>
          </p:cNvSpPr>
          <p:nvPr>
            <p:ph type="dt" sz="half" idx="10"/>
          </p:nvPr>
        </p:nvSpPr>
        <p:spPr/>
        <p:txBody>
          <a:bodyPr/>
          <a:lstStyle/>
          <a:p>
            <a:fld id="{13AB20F0-FA8C-4D88-B294-8CCC31423E17}" type="datetimeFigureOut">
              <a:rPr lang="fi-FI" smtClean="0"/>
              <a:t>29.10.2021</a:t>
            </a:fld>
            <a:endParaRPr lang="fi-FI"/>
          </a:p>
        </p:txBody>
      </p:sp>
      <p:sp>
        <p:nvSpPr>
          <p:cNvPr id="6" name="Alatunnisteen paikkamerkki 5">
            <a:extLst>
              <a:ext uri="{FF2B5EF4-FFF2-40B4-BE49-F238E27FC236}">
                <a16:creationId xmlns:a16="http://schemas.microsoft.com/office/drawing/2014/main" id="{787D883F-65FB-4F97-9958-944E96B38D4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2CD2C2F-F021-4B87-A7CA-25658C55F0EE}"/>
              </a:ext>
            </a:extLst>
          </p:cNvPr>
          <p:cNvSpPr>
            <a:spLocks noGrp="1"/>
          </p:cNvSpPr>
          <p:nvPr>
            <p:ph type="sldNum" sz="quarter" idx="12"/>
          </p:nvPr>
        </p:nvSpPr>
        <p:spPr/>
        <p:txBody>
          <a:bodyPr/>
          <a:lstStyle/>
          <a:p>
            <a:fld id="{BC3AD784-26AB-4855-ABE1-B87E1627A216}" type="slidenum">
              <a:rPr lang="fi-FI" smtClean="0"/>
              <a:t>‹#›</a:t>
            </a:fld>
            <a:endParaRPr lang="fi-FI"/>
          </a:p>
        </p:txBody>
      </p:sp>
    </p:spTree>
    <p:extLst>
      <p:ext uri="{BB962C8B-B14F-4D97-AF65-F5344CB8AC3E}">
        <p14:creationId xmlns:p14="http://schemas.microsoft.com/office/powerpoint/2010/main" val="2081102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E5EE50-95D6-4A1B-A2CF-1E0655E4055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DD05FB14-D55F-4641-971C-3158B8E3F4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C8732439-D56D-4A22-BE28-3040984C97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061451F3-A672-4916-BB8E-73BD157B6411}"/>
              </a:ext>
            </a:extLst>
          </p:cNvPr>
          <p:cNvSpPr>
            <a:spLocks noGrp="1"/>
          </p:cNvSpPr>
          <p:nvPr>
            <p:ph type="dt" sz="half" idx="10"/>
          </p:nvPr>
        </p:nvSpPr>
        <p:spPr/>
        <p:txBody>
          <a:bodyPr/>
          <a:lstStyle/>
          <a:p>
            <a:fld id="{13AB20F0-FA8C-4D88-B294-8CCC31423E17}" type="datetimeFigureOut">
              <a:rPr lang="fi-FI" smtClean="0"/>
              <a:t>29.10.2021</a:t>
            </a:fld>
            <a:endParaRPr lang="fi-FI"/>
          </a:p>
        </p:txBody>
      </p:sp>
      <p:sp>
        <p:nvSpPr>
          <p:cNvPr id="6" name="Alatunnisteen paikkamerkki 5">
            <a:extLst>
              <a:ext uri="{FF2B5EF4-FFF2-40B4-BE49-F238E27FC236}">
                <a16:creationId xmlns:a16="http://schemas.microsoft.com/office/drawing/2014/main" id="{06D4DE28-14BA-478D-B8D5-B327FC739D7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9128CFE-3ACC-4BAC-AC16-9985395229A7}"/>
              </a:ext>
            </a:extLst>
          </p:cNvPr>
          <p:cNvSpPr>
            <a:spLocks noGrp="1"/>
          </p:cNvSpPr>
          <p:nvPr>
            <p:ph type="sldNum" sz="quarter" idx="12"/>
          </p:nvPr>
        </p:nvSpPr>
        <p:spPr/>
        <p:txBody>
          <a:bodyPr/>
          <a:lstStyle/>
          <a:p>
            <a:fld id="{BC3AD784-26AB-4855-ABE1-B87E1627A216}" type="slidenum">
              <a:rPr lang="fi-FI" smtClean="0"/>
              <a:t>‹#›</a:t>
            </a:fld>
            <a:endParaRPr lang="fi-FI"/>
          </a:p>
        </p:txBody>
      </p:sp>
    </p:spTree>
    <p:extLst>
      <p:ext uri="{BB962C8B-B14F-4D97-AF65-F5344CB8AC3E}">
        <p14:creationId xmlns:p14="http://schemas.microsoft.com/office/powerpoint/2010/main" val="2576176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66334D7-A039-4E07-87E9-81D997C6E6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C016C40-6BCF-4188-8DFD-BB19BA7E5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2547537-DEF8-4C78-9F3F-F10E8CAAFF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B20F0-FA8C-4D88-B294-8CCC31423E17}" type="datetimeFigureOut">
              <a:rPr lang="fi-FI" smtClean="0"/>
              <a:t>29.10.2021</a:t>
            </a:fld>
            <a:endParaRPr lang="fi-FI"/>
          </a:p>
        </p:txBody>
      </p:sp>
      <p:sp>
        <p:nvSpPr>
          <p:cNvPr id="5" name="Alatunnisteen paikkamerkki 4">
            <a:extLst>
              <a:ext uri="{FF2B5EF4-FFF2-40B4-BE49-F238E27FC236}">
                <a16:creationId xmlns:a16="http://schemas.microsoft.com/office/drawing/2014/main" id="{B41B612F-5458-4143-A408-4E5587752E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35DB6E5-6C03-44F1-B792-E0A5595B2A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AD784-26AB-4855-ABE1-B87E1627A216}" type="slidenum">
              <a:rPr lang="fi-FI" smtClean="0"/>
              <a:t>‹#›</a:t>
            </a:fld>
            <a:endParaRPr lang="fi-FI"/>
          </a:p>
        </p:txBody>
      </p:sp>
    </p:spTree>
    <p:extLst>
      <p:ext uri="{BB962C8B-B14F-4D97-AF65-F5344CB8AC3E}">
        <p14:creationId xmlns:p14="http://schemas.microsoft.com/office/powerpoint/2010/main" val="175254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11"/>
          <a:stretch>
            <a:fillRect/>
          </a:stretch>
        </p:blipFill>
        <p:spPr>
          <a:xfrm>
            <a:off x="-529" y="11405"/>
            <a:ext cx="12193057" cy="6697418"/>
          </a:xfrm>
          <a:prstGeom prst="rect">
            <a:avLst/>
          </a:prstGeom>
        </p:spPr>
      </p:pic>
      <p:sp>
        <p:nvSpPr>
          <p:cNvPr id="2" name="Title Placeholder 1"/>
          <p:cNvSpPr>
            <a:spLocks noGrp="1"/>
          </p:cNvSpPr>
          <p:nvPr>
            <p:ph type="title"/>
          </p:nvPr>
        </p:nvSpPr>
        <p:spPr>
          <a:xfrm>
            <a:off x="3719513" y="365127"/>
            <a:ext cx="7634286"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10FD58AC-6114-4209-B00C-48EA60207098}" type="datetimeFigureOut">
              <a:rPr lang="fi-FI" smtClean="0"/>
              <a:t>29.10.2021</a:t>
            </a:fld>
            <a:endParaRPr lang="fi-FI"/>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EFE056D6-A309-4419-9860-664FF51D4F23}" type="slidenum">
              <a:rPr lang="fi-FI" smtClean="0"/>
              <a:t>‹#›</a:t>
            </a:fld>
            <a:endParaRPr lang="fi-FI"/>
          </a:p>
        </p:txBody>
      </p:sp>
      <p:pic>
        <p:nvPicPr>
          <p:cNvPr id="7" name="Kuva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8988" y="27555"/>
            <a:ext cx="3162801" cy="1513628"/>
          </a:xfrm>
          <a:prstGeom prst="rect">
            <a:avLst/>
          </a:prstGeom>
        </p:spPr>
      </p:pic>
    </p:spTree>
    <p:extLst>
      <p:ext uri="{BB962C8B-B14F-4D97-AF65-F5344CB8AC3E}">
        <p14:creationId xmlns:p14="http://schemas.microsoft.com/office/powerpoint/2010/main" val="410170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514368"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92" indent="-128592" algn="l" defTabSz="514368" rtl="0" eaLnBrk="1" latinLnBrk="0" hangingPunct="1">
        <a:lnSpc>
          <a:spcPct val="90000"/>
        </a:lnSpc>
        <a:spcBef>
          <a:spcPts val="562"/>
        </a:spcBef>
        <a:buFont typeface="Arial" panose="020B0604020202020204" pitchFamily="34" charset="0"/>
        <a:buChar char="•"/>
        <a:defRPr sz="1575" kern="1200">
          <a:solidFill>
            <a:schemeClr val="tx1"/>
          </a:solidFill>
          <a:latin typeface="+mn-lt"/>
          <a:ea typeface="+mn-ea"/>
          <a:cs typeface="+mn-cs"/>
        </a:defRPr>
      </a:lvl1pPr>
      <a:lvl2pPr marL="385776" indent="-128592" algn="l" defTabSz="514368"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60" indent="-128592" algn="l" defTabSz="514368"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43" indent="-128592" algn="l" defTabSz="51436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327" indent="-128592" algn="l" defTabSz="51436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511" indent="-128592" algn="l" defTabSz="51436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95" indent="-128592" algn="l" defTabSz="51436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79" indent="-128592" algn="l" defTabSz="51436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6062" indent="-128592" algn="l" defTabSz="51436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68" rtl="0" eaLnBrk="1" latinLnBrk="0" hangingPunct="1">
        <a:defRPr sz="1013" kern="1200">
          <a:solidFill>
            <a:schemeClr val="tx1"/>
          </a:solidFill>
          <a:latin typeface="+mn-lt"/>
          <a:ea typeface="+mn-ea"/>
          <a:cs typeface="+mn-cs"/>
        </a:defRPr>
      </a:lvl1pPr>
      <a:lvl2pPr marL="257184" algn="l" defTabSz="514368" rtl="0" eaLnBrk="1" latinLnBrk="0" hangingPunct="1">
        <a:defRPr sz="1013" kern="1200">
          <a:solidFill>
            <a:schemeClr val="tx1"/>
          </a:solidFill>
          <a:latin typeface="+mn-lt"/>
          <a:ea typeface="+mn-ea"/>
          <a:cs typeface="+mn-cs"/>
        </a:defRPr>
      </a:lvl2pPr>
      <a:lvl3pPr marL="514368" algn="l" defTabSz="514368" rtl="0" eaLnBrk="1" latinLnBrk="0" hangingPunct="1">
        <a:defRPr sz="1013" kern="1200">
          <a:solidFill>
            <a:schemeClr val="tx1"/>
          </a:solidFill>
          <a:latin typeface="+mn-lt"/>
          <a:ea typeface="+mn-ea"/>
          <a:cs typeface="+mn-cs"/>
        </a:defRPr>
      </a:lvl3pPr>
      <a:lvl4pPr marL="771551" algn="l" defTabSz="514368" rtl="0" eaLnBrk="1" latinLnBrk="0" hangingPunct="1">
        <a:defRPr sz="1013" kern="1200">
          <a:solidFill>
            <a:schemeClr val="tx1"/>
          </a:solidFill>
          <a:latin typeface="+mn-lt"/>
          <a:ea typeface="+mn-ea"/>
          <a:cs typeface="+mn-cs"/>
        </a:defRPr>
      </a:lvl4pPr>
      <a:lvl5pPr marL="1028735" algn="l" defTabSz="514368" rtl="0" eaLnBrk="1" latinLnBrk="0" hangingPunct="1">
        <a:defRPr sz="1013" kern="1200">
          <a:solidFill>
            <a:schemeClr val="tx1"/>
          </a:solidFill>
          <a:latin typeface="+mn-lt"/>
          <a:ea typeface="+mn-ea"/>
          <a:cs typeface="+mn-cs"/>
        </a:defRPr>
      </a:lvl5pPr>
      <a:lvl6pPr marL="1285919" algn="l" defTabSz="514368" rtl="0" eaLnBrk="1" latinLnBrk="0" hangingPunct="1">
        <a:defRPr sz="1013" kern="1200">
          <a:solidFill>
            <a:schemeClr val="tx1"/>
          </a:solidFill>
          <a:latin typeface="+mn-lt"/>
          <a:ea typeface="+mn-ea"/>
          <a:cs typeface="+mn-cs"/>
        </a:defRPr>
      </a:lvl6pPr>
      <a:lvl7pPr marL="1543103" algn="l" defTabSz="514368" rtl="0" eaLnBrk="1" latinLnBrk="0" hangingPunct="1">
        <a:defRPr sz="1013" kern="1200">
          <a:solidFill>
            <a:schemeClr val="tx1"/>
          </a:solidFill>
          <a:latin typeface="+mn-lt"/>
          <a:ea typeface="+mn-ea"/>
          <a:cs typeface="+mn-cs"/>
        </a:defRPr>
      </a:lvl7pPr>
      <a:lvl8pPr marL="1800287" algn="l" defTabSz="514368" rtl="0" eaLnBrk="1" latinLnBrk="0" hangingPunct="1">
        <a:defRPr sz="1013" kern="1200">
          <a:solidFill>
            <a:schemeClr val="tx1"/>
          </a:solidFill>
          <a:latin typeface="+mn-lt"/>
          <a:ea typeface="+mn-ea"/>
          <a:cs typeface="+mn-cs"/>
        </a:defRPr>
      </a:lvl8pPr>
      <a:lvl9pPr marL="2057470" algn="l" defTabSz="514368"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120">
          <p15:clr>
            <a:srgbClr val="F26B43"/>
          </p15:clr>
        </p15:guide>
        <p15:guide id="2" pos="234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0.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B4F2C77-33FB-464C-BC13-0A2232067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891" y="468977"/>
            <a:ext cx="9762940" cy="3539066"/>
          </a:xfrm>
          <a:prstGeom prst="rect">
            <a:avLst/>
          </a:prstGeom>
        </p:spPr>
      </p:pic>
      <p:sp>
        <p:nvSpPr>
          <p:cNvPr id="13" name="Rectangle 8">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81F52C9-470B-4448-82A9-47FEEF54E663}"/>
              </a:ext>
            </a:extLst>
          </p:cNvPr>
          <p:cNvSpPr>
            <a:spLocks noGrp="1"/>
          </p:cNvSpPr>
          <p:nvPr>
            <p:ph type="title"/>
          </p:nvPr>
        </p:nvSpPr>
        <p:spPr>
          <a:xfrm>
            <a:off x="1600200" y="4269282"/>
            <a:ext cx="8991600" cy="1264762"/>
          </a:xfrm>
          <a:solidFill>
            <a:srgbClr val="FFFFFF"/>
          </a:solidFill>
          <a:ln w="38100">
            <a:solidFill>
              <a:srgbClr val="404040"/>
            </a:solidFill>
            <a:miter lim="800000"/>
          </a:ln>
        </p:spPr>
        <p:txBody>
          <a:bodyPr vert="horz" lIns="91440" tIns="45720" rIns="91440" bIns="45720" rtlCol="0" anchor="ctr">
            <a:normAutofit/>
          </a:bodyPr>
          <a:lstStyle/>
          <a:p>
            <a:pPr algn="ctr"/>
            <a:r>
              <a:rPr lang="en-US" sz="4000" b="1" kern="1200" dirty="0" err="1">
                <a:solidFill>
                  <a:srgbClr val="404040"/>
                </a:solidFill>
                <a:latin typeface="+mj-lt"/>
                <a:ea typeface="+mj-ea"/>
                <a:cs typeface="+mj-cs"/>
              </a:rPr>
              <a:t>Ampumaurheilukoulu</a:t>
            </a:r>
            <a:endParaRPr lang="en-US" sz="4000" kern="1200" dirty="0">
              <a:solidFill>
                <a:srgbClr val="404040"/>
              </a:solidFill>
              <a:latin typeface="+mj-lt"/>
              <a:ea typeface="+mj-ea"/>
              <a:cs typeface="+mj-cs"/>
            </a:endParaRPr>
          </a:p>
        </p:txBody>
      </p:sp>
      <p:sp>
        <p:nvSpPr>
          <p:cNvPr id="3" name="Tekstiruutu 2">
            <a:extLst>
              <a:ext uri="{FF2B5EF4-FFF2-40B4-BE49-F238E27FC236}">
                <a16:creationId xmlns:a16="http://schemas.microsoft.com/office/drawing/2014/main" id="{82657E04-6827-4E15-B38B-FC067AE10E08}"/>
              </a:ext>
            </a:extLst>
          </p:cNvPr>
          <p:cNvSpPr txBox="1"/>
          <p:nvPr/>
        </p:nvSpPr>
        <p:spPr>
          <a:xfrm>
            <a:off x="3829878" y="5976730"/>
            <a:ext cx="4638261" cy="369332"/>
          </a:xfrm>
          <a:prstGeom prst="rect">
            <a:avLst/>
          </a:prstGeom>
          <a:noFill/>
        </p:spPr>
        <p:txBody>
          <a:bodyPr wrap="square" rtlCol="0">
            <a:spAutoFit/>
          </a:bodyPr>
          <a:lstStyle/>
          <a:p>
            <a:pPr algn="ctr"/>
            <a:r>
              <a:rPr lang="fi-FI" b="1" dirty="0">
                <a:solidFill>
                  <a:schemeClr val="bg1"/>
                </a:solidFill>
              </a:rPr>
              <a:t>Vinkkejä ohjaajalle</a:t>
            </a:r>
          </a:p>
        </p:txBody>
      </p:sp>
    </p:spTree>
    <p:extLst>
      <p:ext uri="{BB962C8B-B14F-4D97-AF65-F5344CB8AC3E}">
        <p14:creationId xmlns:p14="http://schemas.microsoft.com/office/powerpoint/2010/main" val="3574782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AF77024E-C6B0-48A8-BDD7-5387B36300BB}"/>
              </a:ext>
            </a:extLst>
          </p:cNvPr>
          <p:cNvSpPr>
            <a:spLocks noGrp="1"/>
          </p:cNvSpPr>
          <p:nvPr>
            <p:ph type="title"/>
          </p:nvPr>
        </p:nvSpPr>
        <p:spPr>
          <a:xfrm>
            <a:off x="966952" y="1204108"/>
            <a:ext cx="2669406" cy="1781175"/>
          </a:xfrm>
        </p:spPr>
        <p:txBody>
          <a:bodyPr vert="horz" lIns="91440" tIns="45720" rIns="91440" bIns="45720" rtlCol="0">
            <a:normAutofit/>
          </a:bodyPr>
          <a:lstStyle/>
          <a:p>
            <a:r>
              <a:rPr lang="en-US" sz="2500" kern="1200">
                <a:solidFill>
                  <a:srgbClr val="FFFFFF"/>
                </a:solidFill>
                <a:latin typeface="+mj-lt"/>
                <a:ea typeface="+mj-ea"/>
                <a:cs typeface="+mj-cs"/>
              </a:rPr>
              <a:t>Ilma-aseampumakortti</a:t>
            </a:r>
          </a:p>
        </p:txBody>
      </p:sp>
      <p:pic>
        <p:nvPicPr>
          <p:cNvPr id="12" name="Sisällön paikkamerkki 5" descr="Kultahippupassin aukeama 2012">
            <a:extLst>
              <a:ext uri="{FF2B5EF4-FFF2-40B4-BE49-F238E27FC236}">
                <a16:creationId xmlns:a16="http://schemas.microsoft.com/office/drawing/2014/main" id="{D81A5CA5-6BEC-45D3-BB63-77EA5A4EA5E4}"/>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a:xfrm>
            <a:off x="4680208" y="689794"/>
            <a:ext cx="6903723" cy="4590978"/>
          </a:xfrm>
          <a:prstGeom prst="rect">
            <a:avLst/>
          </a:prstGeom>
        </p:spPr>
      </p:pic>
      <p:pic>
        <p:nvPicPr>
          <p:cNvPr id="10" name="Kuva 9">
            <a:extLst>
              <a:ext uri="{FF2B5EF4-FFF2-40B4-BE49-F238E27FC236}">
                <a16:creationId xmlns:a16="http://schemas.microsoft.com/office/drawing/2014/main" id="{5A19F006-CCDB-4483-808B-0C5D8D9BD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12183"/>
            <a:ext cx="12192001" cy="883916"/>
          </a:xfrm>
          <a:prstGeom prst="rect">
            <a:avLst/>
          </a:prstGeom>
        </p:spPr>
      </p:pic>
    </p:spTree>
    <p:extLst>
      <p:ext uri="{BB962C8B-B14F-4D97-AF65-F5344CB8AC3E}">
        <p14:creationId xmlns:p14="http://schemas.microsoft.com/office/powerpoint/2010/main" val="3709252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1BD3946C-6DCA-4C9A-B428-5DAA93392B01}"/>
              </a:ext>
            </a:extLst>
          </p:cNvPr>
          <p:cNvSpPr>
            <a:spLocks noGrp="1"/>
          </p:cNvSpPr>
          <p:nvPr>
            <p:ph type="title"/>
          </p:nvPr>
        </p:nvSpPr>
        <p:spPr>
          <a:xfrm>
            <a:off x="966952" y="1204108"/>
            <a:ext cx="2669406" cy="1781175"/>
          </a:xfrm>
        </p:spPr>
        <p:txBody>
          <a:bodyPr vert="horz" lIns="91440" tIns="45720" rIns="91440" bIns="45720" rtlCol="0">
            <a:normAutofit/>
          </a:bodyPr>
          <a:lstStyle/>
          <a:p>
            <a:r>
              <a:rPr lang="en-US" sz="3200" kern="1200">
                <a:solidFill>
                  <a:srgbClr val="FFFFFF"/>
                </a:solidFill>
                <a:latin typeface="+mj-lt"/>
                <a:ea typeface="+mj-ea"/>
                <a:cs typeface="+mj-cs"/>
              </a:rPr>
              <a:t>Ilma-asekortti</a:t>
            </a:r>
          </a:p>
        </p:txBody>
      </p:sp>
      <p:pic>
        <p:nvPicPr>
          <p:cNvPr id="12" name="Sisällön paikkamerkki 5" descr="Ampumakortti Ilma-aseet korttimalli">
            <a:extLst>
              <a:ext uri="{FF2B5EF4-FFF2-40B4-BE49-F238E27FC236}">
                <a16:creationId xmlns:a16="http://schemas.microsoft.com/office/drawing/2014/main" id="{B5087A34-2C0D-4ED1-840D-3F0652310F0E}"/>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a:xfrm>
            <a:off x="4680208" y="827474"/>
            <a:ext cx="6903723" cy="4124975"/>
          </a:xfrm>
          <a:prstGeom prst="rect">
            <a:avLst/>
          </a:prstGeom>
        </p:spPr>
      </p:pic>
      <p:pic>
        <p:nvPicPr>
          <p:cNvPr id="10" name="Kuva 9">
            <a:extLst>
              <a:ext uri="{FF2B5EF4-FFF2-40B4-BE49-F238E27FC236}">
                <a16:creationId xmlns:a16="http://schemas.microsoft.com/office/drawing/2014/main" id="{9111DCB6-2A3E-4F41-BB75-843394377D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12183"/>
            <a:ext cx="12192001" cy="883916"/>
          </a:xfrm>
          <a:prstGeom prst="rect">
            <a:avLst/>
          </a:prstGeom>
        </p:spPr>
      </p:pic>
    </p:spTree>
    <p:extLst>
      <p:ext uri="{BB962C8B-B14F-4D97-AF65-F5344CB8AC3E}">
        <p14:creationId xmlns:p14="http://schemas.microsoft.com/office/powerpoint/2010/main" val="651634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F6C854E-2ED8-4C74-8960-9F7F157A6E48}"/>
              </a:ext>
            </a:extLst>
          </p:cNvPr>
          <p:cNvSpPr>
            <a:spLocks noGrp="1"/>
          </p:cNvSpPr>
          <p:nvPr>
            <p:ph type="title"/>
          </p:nvPr>
        </p:nvSpPr>
        <p:spPr>
          <a:xfrm>
            <a:off x="6090574" y="483816"/>
            <a:ext cx="4977976" cy="1454051"/>
          </a:xfrm>
        </p:spPr>
        <p:txBody>
          <a:bodyPr>
            <a:normAutofit/>
          </a:bodyPr>
          <a:lstStyle/>
          <a:p>
            <a:r>
              <a:rPr lang="fi-FI" dirty="0">
                <a:solidFill>
                  <a:srgbClr val="000000"/>
                </a:solidFill>
              </a:rPr>
              <a:t>Vakuutusturva</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a:extLst>
              <a:ext uri="{FF2B5EF4-FFF2-40B4-BE49-F238E27FC236}">
                <a16:creationId xmlns:a16="http://schemas.microsoft.com/office/drawing/2014/main" id="{B3ACB864-A5AC-4803-A92E-1F894DD0FB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3" name="Sisällön paikkamerkki 2">
            <a:extLst>
              <a:ext uri="{FF2B5EF4-FFF2-40B4-BE49-F238E27FC236}">
                <a16:creationId xmlns:a16="http://schemas.microsoft.com/office/drawing/2014/main" id="{C2377AD9-7167-4DBC-9DD4-11550A044466}"/>
              </a:ext>
            </a:extLst>
          </p:cNvPr>
          <p:cNvSpPr>
            <a:spLocks noGrp="1"/>
          </p:cNvSpPr>
          <p:nvPr>
            <p:ph idx="1"/>
          </p:nvPr>
        </p:nvSpPr>
        <p:spPr>
          <a:xfrm>
            <a:off x="6090972" y="1822242"/>
            <a:ext cx="4977578" cy="3639289"/>
          </a:xfrm>
        </p:spPr>
        <p:txBody>
          <a:bodyPr anchor="ctr">
            <a:noAutofit/>
          </a:bodyPr>
          <a:lstStyle/>
          <a:p>
            <a:r>
              <a:rPr lang="fi-FI" sz="1200" dirty="0">
                <a:solidFill>
                  <a:srgbClr val="000000"/>
                </a:solidFill>
              </a:rPr>
              <a:t>Kultahippupassin lunastaneet on vakuutettu Sporttiturva -vakuutuksella</a:t>
            </a:r>
          </a:p>
          <a:p>
            <a:r>
              <a:rPr lang="fi-FI" sz="1200" dirty="0">
                <a:solidFill>
                  <a:srgbClr val="000000"/>
                </a:solidFill>
              </a:rPr>
              <a:t>Vakuutus sisältää tapaturmavakuutuksen ja vastuuvakuutuksen sekä kattaa tapaturmat ja vahingot, jotka sattuvat </a:t>
            </a:r>
          </a:p>
          <a:p>
            <a:pPr marL="0" indent="0">
              <a:buNone/>
            </a:pPr>
            <a:r>
              <a:rPr lang="fi-FI" sz="1200" dirty="0">
                <a:solidFill>
                  <a:srgbClr val="000000"/>
                </a:solidFill>
              </a:rPr>
              <a:t>	- Seuran harjoituksissa</a:t>
            </a:r>
          </a:p>
          <a:p>
            <a:pPr marL="0" indent="0">
              <a:buNone/>
            </a:pPr>
            <a:r>
              <a:rPr lang="fi-FI" sz="1200" dirty="0">
                <a:solidFill>
                  <a:srgbClr val="000000"/>
                </a:solidFill>
              </a:rPr>
              <a:t>	- Kultahippukilpailuissa</a:t>
            </a:r>
          </a:p>
          <a:p>
            <a:pPr marL="0" indent="0">
              <a:buNone/>
            </a:pPr>
            <a:r>
              <a:rPr lang="fi-FI" sz="1200" dirty="0">
                <a:solidFill>
                  <a:srgbClr val="000000"/>
                </a:solidFill>
              </a:rPr>
              <a:t>	- Matkalla urheilupaikalle ja takaisin ”kotiovelta 	  	kotiovelle”</a:t>
            </a:r>
          </a:p>
          <a:p>
            <a:pPr marL="0" indent="0">
              <a:buNone/>
            </a:pPr>
            <a:r>
              <a:rPr lang="fi-FI" sz="1200" dirty="0">
                <a:solidFill>
                  <a:srgbClr val="000000"/>
                </a:solidFill>
              </a:rPr>
              <a:t>	- Kuljettajana toimivalle aikuiselle</a:t>
            </a:r>
          </a:p>
          <a:p>
            <a:endParaRPr lang="fi-FI" sz="1200" dirty="0">
              <a:solidFill>
                <a:srgbClr val="000000"/>
              </a:solidFill>
            </a:endParaRPr>
          </a:p>
          <a:p>
            <a:r>
              <a:rPr lang="fi-FI" sz="1200" dirty="0">
                <a:solidFill>
                  <a:srgbClr val="000000"/>
                </a:solidFill>
              </a:rPr>
              <a:t>Ohjaajana toimivat ovat vakuutettu Tuplaturva -vakuutuksella, joka kattaa seuran toiminnassa sattuneet vahingot</a:t>
            </a:r>
          </a:p>
          <a:p>
            <a:pPr marL="0" indent="0">
              <a:buNone/>
            </a:pPr>
            <a:r>
              <a:rPr lang="fi-FI" sz="1200" dirty="0">
                <a:solidFill>
                  <a:srgbClr val="000000"/>
                </a:solidFill>
              </a:rPr>
              <a:t>	- Toimihenkilölle</a:t>
            </a:r>
          </a:p>
          <a:p>
            <a:pPr marL="0" indent="0">
              <a:buNone/>
            </a:pPr>
            <a:r>
              <a:rPr lang="fi-FI" sz="1200" dirty="0">
                <a:solidFill>
                  <a:srgbClr val="000000"/>
                </a:solidFill>
              </a:rPr>
              <a:t>	- Ohjaajille</a:t>
            </a:r>
          </a:p>
          <a:p>
            <a:pPr marL="0" indent="0">
              <a:buNone/>
            </a:pPr>
            <a:r>
              <a:rPr lang="fi-FI" sz="1200" dirty="0">
                <a:solidFill>
                  <a:srgbClr val="000000"/>
                </a:solidFill>
              </a:rPr>
              <a:t>	- Talkoolaisille</a:t>
            </a:r>
          </a:p>
          <a:p>
            <a:endParaRPr lang="fi-FI" sz="1200" dirty="0">
              <a:solidFill>
                <a:srgbClr val="000000"/>
              </a:solidFill>
            </a:endParaRPr>
          </a:p>
        </p:txBody>
      </p:sp>
      <p:pic>
        <p:nvPicPr>
          <p:cNvPr id="8" name="Kuva 7">
            <a:extLst>
              <a:ext uri="{FF2B5EF4-FFF2-40B4-BE49-F238E27FC236}">
                <a16:creationId xmlns:a16="http://schemas.microsoft.com/office/drawing/2014/main" id="{F1DB7DBF-6904-4E78-AD72-6390B2DB7C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6012183"/>
            <a:ext cx="12192001" cy="883916"/>
          </a:xfrm>
          <a:prstGeom prst="rect">
            <a:avLst/>
          </a:prstGeom>
        </p:spPr>
      </p:pic>
    </p:spTree>
    <p:extLst>
      <p:ext uri="{BB962C8B-B14F-4D97-AF65-F5344CB8AC3E}">
        <p14:creationId xmlns:p14="http://schemas.microsoft.com/office/powerpoint/2010/main" val="3268637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lowchart: Document 2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46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5EBCE60-4DBE-4BDD-B07E-C7D2185AFBC2}"/>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1800" kern="1200">
                <a:solidFill>
                  <a:srgbClr val="FFFFFF"/>
                </a:solidFill>
                <a:latin typeface="+mj-lt"/>
                <a:ea typeface="+mj-ea"/>
                <a:cs typeface="+mj-cs"/>
              </a:rPr>
              <a:t>Ampumaurheilukoulusta reppu täyteen!</a:t>
            </a:r>
          </a:p>
        </p:txBody>
      </p:sp>
      <p:pic>
        <p:nvPicPr>
          <p:cNvPr id="7" name="Sisällön paikkamerkki 6" descr="C:\Users\timo.rautio\Pictures\Valmennus nettiin\Image001.jpg">
            <a:extLst>
              <a:ext uri="{FF2B5EF4-FFF2-40B4-BE49-F238E27FC236}">
                <a16:creationId xmlns:a16="http://schemas.microsoft.com/office/drawing/2014/main" id="{7935B994-8ADF-40E0-BBD6-3D5BBF6EBC9F}"/>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a:xfrm>
            <a:off x="4206288" y="382685"/>
            <a:ext cx="7347537" cy="4996326"/>
          </a:xfrm>
          <a:prstGeom prst="rect">
            <a:avLst/>
          </a:prstGeom>
        </p:spPr>
      </p:pic>
      <p:pic>
        <p:nvPicPr>
          <p:cNvPr id="15" name="Kuva 14">
            <a:extLst>
              <a:ext uri="{FF2B5EF4-FFF2-40B4-BE49-F238E27FC236}">
                <a16:creationId xmlns:a16="http://schemas.microsoft.com/office/drawing/2014/main" id="{817B5E10-9FB5-4288-8213-BCE43D78C2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12183"/>
            <a:ext cx="12192001" cy="883916"/>
          </a:xfrm>
          <a:prstGeom prst="rect">
            <a:avLst/>
          </a:prstGeom>
        </p:spPr>
      </p:pic>
    </p:spTree>
    <p:extLst>
      <p:ext uri="{BB962C8B-B14F-4D97-AF65-F5344CB8AC3E}">
        <p14:creationId xmlns:p14="http://schemas.microsoft.com/office/powerpoint/2010/main" val="3637001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4C9643C-461A-4F29-AE99-494956D8610F}"/>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Harjoittelun monipuolisuus</a:t>
            </a:r>
          </a:p>
        </p:txBody>
      </p:sp>
      <p:pic>
        <p:nvPicPr>
          <p:cNvPr id="4" name="Sisällön paikkamerkki 6" descr="Viikkorytmitys">
            <a:extLst>
              <a:ext uri="{FF2B5EF4-FFF2-40B4-BE49-F238E27FC236}">
                <a16:creationId xmlns:a16="http://schemas.microsoft.com/office/drawing/2014/main" id="{79086586-4BDC-4033-8414-95BFECEEE1F3}"/>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542426" y="1675227"/>
            <a:ext cx="9107147" cy="4394199"/>
          </a:xfrm>
          <a:prstGeom prst="rect">
            <a:avLst/>
          </a:prstGeom>
        </p:spPr>
      </p:pic>
      <p:pic>
        <p:nvPicPr>
          <p:cNvPr id="6" name="Kuva 5">
            <a:extLst>
              <a:ext uri="{FF2B5EF4-FFF2-40B4-BE49-F238E27FC236}">
                <a16:creationId xmlns:a16="http://schemas.microsoft.com/office/drawing/2014/main" id="{E5E7BE2B-D745-4C46-9488-C9D23E8D4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12183"/>
            <a:ext cx="12192001" cy="883916"/>
          </a:xfrm>
          <a:prstGeom prst="rect">
            <a:avLst/>
          </a:prstGeom>
        </p:spPr>
      </p:pic>
    </p:spTree>
    <p:extLst>
      <p:ext uri="{BB962C8B-B14F-4D97-AF65-F5344CB8AC3E}">
        <p14:creationId xmlns:p14="http://schemas.microsoft.com/office/powerpoint/2010/main" val="2242568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Sisällön paikkamerkki 8" descr="Selkätesti tehis 2012">
            <a:extLst>
              <a:ext uri="{FF2B5EF4-FFF2-40B4-BE49-F238E27FC236}">
                <a16:creationId xmlns:a16="http://schemas.microsoft.com/office/drawing/2014/main" id="{6A6FA528-CCAF-4B1F-ACFB-A6A4F2CE265B}"/>
              </a:ext>
            </a:extLst>
          </p:cNvPr>
          <p:cNvPicPr>
            <a:picLocks/>
          </p:cNvPicPr>
          <p:nvPr/>
        </p:nvPicPr>
        <p:blipFill rotWithShape="1">
          <a:blip r:embed="rId3">
            <a:extLst>
              <a:ext uri="{28A0092B-C50C-407E-A947-70E740481C1C}">
                <a14:useLocalDpi xmlns:a14="http://schemas.microsoft.com/office/drawing/2010/main" val="0"/>
              </a:ext>
            </a:extLst>
          </a:blip>
          <a:srcRect t="6365" b="42597"/>
          <a:stretch/>
        </p:blipFill>
        <p:spPr>
          <a:xfrm>
            <a:off x="-1" y="10"/>
            <a:ext cx="12192001" cy="4666928"/>
          </a:xfrm>
          <a:prstGeom prst="rect">
            <a:avLst/>
          </a:prstGeom>
        </p:spPr>
      </p:pic>
      <p:pic>
        <p:nvPicPr>
          <p:cNvPr id="28" name="Picture 27">
            <a:extLst>
              <a:ext uri="{FF2B5EF4-FFF2-40B4-BE49-F238E27FC236}">
                <a16:creationId xmlns:a16="http://schemas.microsoft.com/office/drawing/2014/main" id="{DEF28D5B-2926-4FE4-BF22-EA37C737E8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Oval 29">
            <a:extLst>
              <a:ext uri="{FF2B5EF4-FFF2-40B4-BE49-F238E27FC236}">
                <a16:creationId xmlns:a16="http://schemas.microsoft.com/office/drawing/2014/main" id="{02E941BD-027E-419D-A57B-79D61423B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111" y="4606470"/>
            <a:ext cx="767645" cy="57513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715B7E9-9234-415D-92A7-C91B7B2F1F86}"/>
              </a:ext>
            </a:extLst>
          </p:cNvPr>
          <p:cNvSpPr>
            <a:spLocks noGrp="1"/>
          </p:cNvSpPr>
          <p:nvPr>
            <p:ph type="title"/>
          </p:nvPr>
        </p:nvSpPr>
        <p:spPr>
          <a:xfrm>
            <a:off x="799912" y="4829005"/>
            <a:ext cx="10592174" cy="1000655"/>
          </a:xfrm>
        </p:spPr>
        <p:txBody>
          <a:bodyPr vert="horz" lIns="91440" tIns="45720" rIns="91440" bIns="45720" rtlCol="0" anchor="t">
            <a:normAutofit/>
          </a:bodyPr>
          <a:lstStyle/>
          <a:p>
            <a:pPr algn="ctr"/>
            <a:r>
              <a:rPr lang="en-US" dirty="0" err="1">
                <a:solidFill>
                  <a:srgbClr val="000000"/>
                </a:solidFill>
              </a:rPr>
              <a:t>Ryhmässä</a:t>
            </a:r>
            <a:r>
              <a:rPr lang="en-US" dirty="0">
                <a:solidFill>
                  <a:srgbClr val="000000"/>
                </a:solidFill>
              </a:rPr>
              <a:t> </a:t>
            </a:r>
            <a:r>
              <a:rPr lang="en-US" dirty="0" err="1">
                <a:solidFill>
                  <a:srgbClr val="000000"/>
                </a:solidFill>
              </a:rPr>
              <a:t>yhdessä</a:t>
            </a:r>
            <a:r>
              <a:rPr lang="en-US" dirty="0">
                <a:solidFill>
                  <a:srgbClr val="000000"/>
                </a:solidFill>
              </a:rPr>
              <a:t> </a:t>
            </a:r>
            <a:r>
              <a:rPr lang="en-US" dirty="0" err="1">
                <a:solidFill>
                  <a:srgbClr val="000000"/>
                </a:solidFill>
              </a:rPr>
              <a:t>harjoitellen</a:t>
            </a:r>
            <a:endParaRPr lang="en-US" dirty="0">
              <a:solidFill>
                <a:srgbClr val="000000"/>
              </a:solidFill>
            </a:endParaRPr>
          </a:p>
        </p:txBody>
      </p:sp>
      <p:pic>
        <p:nvPicPr>
          <p:cNvPr id="14" name="Kuva 13">
            <a:extLst>
              <a:ext uri="{FF2B5EF4-FFF2-40B4-BE49-F238E27FC236}">
                <a16:creationId xmlns:a16="http://schemas.microsoft.com/office/drawing/2014/main" id="{5E300B9B-E12C-402E-B69A-A19FA8A209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012183"/>
            <a:ext cx="12192001" cy="883916"/>
          </a:xfrm>
          <a:prstGeom prst="rect">
            <a:avLst/>
          </a:prstGeom>
        </p:spPr>
      </p:pic>
    </p:spTree>
    <p:extLst>
      <p:ext uri="{BB962C8B-B14F-4D97-AF65-F5344CB8AC3E}">
        <p14:creationId xmlns:p14="http://schemas.microsoft.com/office/powerpoint/2010/main" val="1813015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Hyvän urheilun edellytykset / </a:t>
            </a:r>
            <a:br>
              <a:rPr lang="fi-FI" dirty="0"/>
            </a:br>
            <a:r>
              <a:rPr lang="fi-FI" dirty="0">
                <a:solidFill>
                  <a:srgbClr val="E55233"/>
                </a:solidFill>
              </a:rPr>
              <a:t>lasten urheilu</a:t>
            </a:r>
          </a:p>
        </p:txBody>
      </p:sp>
      <p:sp>
        <p:nvSpPr>
          <p:cNvPr id="3" name="Sisällön paikkamerkki 2"/>
          <p:cNvSpPr>
            <a:spLocks noGrp="1"/>
          </p:cNvSpPr>
          <p:nvPr>
            <p:ph idx="1"/>
          </p:nvPr>
        </p:nvSpPr>
        <p:spPr>
          <a:xfrm>
            <a:off x="371061" y="1825625"/>
            <a:ext cx="8178253" cy="4151105"/>
          </a:xfrm>
        </p:spPr>
        <p:txBody>
          <a:bodyPr>
            <a:noAutofit/>
          </a:bodyPr>
          <a:lstStyle/>
          <a:p>
            <a:r>
              <a:rPr lang="fi-FI" sz="1519" dirty="0"/>
              <a:t>Lasten urheilun tärkeimpänä tavoitteena on ilo urheilusta ja liikkumisesta. </a:t>
            </a:r>
          </a:p>
          <a:p>
            <a:r>
              <a:rPr lang="fi-FI" sz="1519" dirty="0"/>
              <a:t>Urheilun ilo syntyy uuden oppimisesta, sosiaalisista suhteista, erilaisista tunteista ja leikkimielisestä kilpailusta.  </a:t>
            </a:r>
          </a:p>
          <a:p>
            <a:r>
              <a:rPr lang="fi-FI" sz="1519" dirty="0"/>
              <a:t>Tärkeää on, että lapsi tulee kohdatuksi yksilönä ja että hän tulee kuulluksi. </a:t>
            </a:r>
          </a:p>
          <a:p>
            <a:r>
              <a:rPr lang="fi-FI" sz="1519" dirty="0"/>
              <a:t>Lapsella on oikeus turvalliseen urheiluun. </a:t>
            </a:r>
          </a:p>
          <a:p>
            <a:r>
              <a:rPr lang="fi-FI" sz="1519" dirty="0"/>
              <a:t>Lasten urheilussa toimivien aikuisten tulee ymmärtää esimerkkiroolinsa ja vastuunsa toiminnan laadusta. </a:t>
            </a:r>
          </a:p>
          <a:p>
            <a:r>
              <a:rPr lang="fi-FI" sz="1519" dirty="0"/>
              <a:t>Aikuiset tekevät yhteistyötä siten, että toiminta tukee lapsen terveellistä ja turvallista kasvua ja kehitystä sekä tekee mahdolliseksi monipuolisen liikunnan. </a:t>
            </a:r>
          </a:p>
          <a:p>
            <a:r>
              <a:rPr lang="fi-FI" sz="1519" dirty="0"/>
              <a:t>Vastuu kasvatuksesta kuuluu vanhemmille. Valmentaja tukee lapsen kasvatusta, ja valmentajalla on oikeus saada toimintaansa vanhempien, urheiluseuran ja muiden toimijoiden tukea. </a:t>
            </a:r>
          </a:p>
          <a:p>
            <a:r>
              <a:rPr lang="fi-FI" sz="1519" dirty="0"/>
              <a:t>Kaikki toiminnassa mukana olevat osallistuvat ilmapiirin rakentamiseen. On tärkeää, että toiminnassa otetaan huomioon muut siten, että ilo, oppiminen ja turvallisuus toteutuvat kaikille kaikissa tilanteissa.</a:t>
            </a:r>
          </a:p>
        </p:txBody>
      </p:sp>
    </p:spTree>
    <p:extLst>
      <p:ext uri="{BB962C8B-B14F-4D97-AF65-F5344CB8AC3E}">
        <p14:creationId xmlns:p14="http://schemas.microsoft.com/office/powerpoint/2010/main" val="3520455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8F8A9A-5C55-4C46-8124-D97E992AD8B6}"/>
              </a:ext>
            </a:extLst>
          </p:cNvPr>
          <p:cNvSpPr>
            <a:spLocks noGrp="1"/>
          </p:cNvSpPr>
          <p:nvPr>
            <p:ph type="title"/>
          </p:nvPr>
        </p:nvSpPr>
        <p:spPr/>
        <p:txBody>
          <a:bodyPr/>
          <a:lstStyle/>
          <a:p>
            <a:r>
              <a:rPr lang="fi-FI" dirty="0"/>
              <a:t>Ampumaurheilukoulun oheismateriaaleja</a:t>
            </a:r>
          </a:p>
        </p:txBody>
      </p:sp>
      <p:pic>
        <p:nvPicPr>
          <p:cNvPr id="7" name="Kuva 1" descr="Nuoriso">
            <a:extLst>
              <a:ext uri="{FF2B5EF4-FFF2-40B4-BE49-F238E27FC236}">
                <a16:creationId xmlns:a16="http://schemas.microsoft.com/office/drawing/2014/main" id="{236EE3EA-09CB-49EF-BC36-A51987B2B0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78549" y="3993196"/>
            <a:ext cx="864524" cy="172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uva 2" descr="Aikuiset">
            <a:extLst>
              <a:ext uri="{FF2B5EF4-FFF2-40B4-BE49-F238E27FC236}">
                <a16:creationId xmlns:a16="http://schemas.microsoft.com/office/drawing/2014/main" id="{41158B6F-486A-4C23-B6F4-716CA5819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186" y="1594167"/>
            <a:ext cx="78105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uva 4" descr="Ympäristö kakkonen">
            <a:extLst>
              <a:ext uri="{FF2B5EF4-FFF2-40B4-BE49-F238E27FC236}">
                <a16:creationId xmlns:a16="http://schemas.microsoft.com/office/drawing/2014/main" id="{6712C679-89ED-45C8-9EAC-9201FFBFD4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2125" y="1478280"/>
            <a:ext cx="844589"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Kuva 11" descr="Ampumakortti">
            <a:extLst>
              <a:ext uri="{FF2B5EF4-FFF2-40B4-BE49-F238E27FC236}">
                <a16:creationId xmlns:a16="http://schemas.microsoft.com/office/drawing/2014/main" id="{3FBA9451-1127-4BF9-B853-237C773590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065" y="4006847"/>
            <a:ext cx="9048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Kuva 5" descr="Ympäristö">
            <a:extLst>
              <a:ext uri="{FF2B5EF4-FFF2-40B4-BE49-F238E27FC236}">
                <a16:creationId xmlns:a16="http://schemas.microsoft.com/office/drawing/2014/main" id="{4A90BBA8-83EA-40FF-9E98-D15B19B742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3629" y="1579880"/>
            <a:ext cx="8001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Kuva 6" descr="Turval opas">
            <a:extLst>
              <a:ext uri="{FF2B5EF4-FFF2-40B4-BE49-F238E27FC236}">
                <a16:creationId xmlns:a16="http://schemas.microsoft.com/office/drawing/2014/main" id="{50CC3E97-07AF-459B-9348-D0BB1041CB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4425" y="1579880"/>
            <a:ext cx="11715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Kuva 8" descr="Haulikko">
            <a:extLst>
              <a:ext uri="{FF2B5EF4-FFF2-40B4-BE49-F238E27FC236}">
                <a16:creationId xmlns:a16="http://schemas.microsoft.com/office/drawing/2014/main" id="{02B3A85F-A0E4-4F15-A794-6161C84BA5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45469" y="3993196"/>
            <a:ext cx="8382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Kuva 7" descr="Kivääri">
            <a:extLst>
              <a:ext uri="{FF2B5EF4-FFF2-40B4-BE49-F238E27FC236}">
                <a16:creationId xmlns:a16="http://schemas.microsoft.com/office/drawing/2014/main" id="{A6CF49CB-9928-4F4F-80C5-CE085CC177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5245" y="4004310"/>
            <a:ext cx="13335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Kuva 9" descr="Pistooli">
            <a:extLst>
              <a:ext uri="{FF2B5EF4-FFF2-40B4-BE49-F238E27FC236}">
                <a16:creationId xmlns:a16="http://schemas.microsoft.com/office/drawing/2014/main" id="{D505E3BE-0F59-457F-B3C3-A72089E7C63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8934" y="4004309"/>
            <a:ext cx="13811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Kuva 10" descr="Venyttely">
            <a:extLst>
              <a:ext uri="{FF2B5EF4-FFF2-40B4-BE49-F238E27FC236}">
                <a16:creationId xmlns:a16="http://schemas.microsoft.com/office/drawing/2014/main" id="{9B93177B-47D1-428B-BF66-66F41301E98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92839" y="1575116"/>
            <a:ext cx="11715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Kuva 16">
            <a:extLst>
              <a:ext uri="{FF2B5EF4-FFF2-40B4-BE49-F238E27FC236}">
                <a16:creationId xmlns:a16="http://schemas.microsoft.com/office/drawing/2014/main" id="{6958BF57-BD15-4211-A336-58FFD09979E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 y="6012183"/>
            <a:ext cx="12192001" cy="883916"/>
          </a:xfrm>
          <a:prstGeom prst="rect">
            <a:avLst/>
          </a:prstGeom>
        </p:spPr>
      </p:pic>
    </p:spTree>
    <p:extLst>
      <p:ext uri="{BB962C8B-B14F-4D97-AF65-F5344CB8AC3E}">
        <p14:creationId xmlns:p14="http://schemas.microsoft.com/office/powerpoint/2010/main" val="1447790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B4F2C77-33FB-464C-BC13-0A2232067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314" y="1457037"/>
            <a:ext cx="9751371" cy="3539066"/>
          </a:xfrm>
          <a:prstGeom prst="rect">
            <a:avLst/>
          </a:prstGeom>
        </p:spPr>
      </p:pic>
      <p:sp>
        <p:nvSpPr>
          <p:cNvPr id="3" name="Alaotsikko 2">
            <a:extLst>
              <a:ext uri="{FF2B5EF4-FFF2-40B4-BE49-F238E27FC236}">
                <a16:creationId xmlns:a16="http://schemas.microsoft.com/office/drawing/2014/main" id="{B6950D34-2844-48A7-81CB-93FDFF9E0800}"/>
              </a:ext>
            </a:extLst>
          </p:cNvPr>
          <p:cNvSpPr>
            <a:spLocks noGrp="1"/>
          </p:cNvSpPr>
          <p:nvPr>
            <p:ph type="body" idx="1"/>
          </p:nvPr>
        </p:nvSpPr>
        <p:spPr>
          <a:xfrm>
            <a:off x="2695194" y="5688535"/>
            <a:ext cx="6801612" cy="536125"/>
          </a:xfrm>
        </p:spPr>
        <p:txBody>
          <a:bodyPr vert="horz" lIns="91440" tIns="45720" rIns="91440" bIns="45720" rtlCol="0">
            <a:normAutofit/>
          </a:bodyPr>
          <a:lstStyle/>
          <a:p>
            <a:pPr algn="ctr"/>
            <a:r>
              <a:rPr lang="en-US" sz="1800" kern="1200">
                <a:solidFill>
                  <a:srgbClr val="FFFFFF"/>
                </a:solidFill>
                <a:latin typeface="+mn-lt"/>
                <a:ea typeface="+mn-ea"/>
                <a:cs typeface="+mn-cs"/>
              </a:rPr>
              <a:t>Ohjaajakoulutus</a:t>
            </a:r>
          </a:p>
        </p:txBody>
      </p:sp>
    </p:spTree>
    <p:extLst>
      <p:ext uri="{BB962C8B-B14F-4D97-AF65-F5344CB8AC3E}">
        <p14:creationId xmlns:p14="http://schemas.microsoft.com/office/powerpoint/2010/main" val="2450410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5348A1-4CD8-482F-968D-498561DC95EE}"/>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altLang="fi-FI" sz="3400" b="1"/>
              <a:t>Ampumaurheilukoulusta kaikki alkaa</a:t>
            </a:r>
            <a:endParaRPr lang="en-US" sz="3400"/>
          </a:p>
        </p:txBody>
      </p:sp>
      <p:sp>
        <p:nvSpPr>
          <p:cNvPr id="3" name="Sisällön paikkamerkki 2">
            <a:extLst>
              <a:ext uri="{FF2B5EF4-FFF2-40B4-BE49-F238E27FC236}">
                <a16:creationId xmlns:a16="http://schemas.microsoft.com/office/drawing/2014/main" id="{9A876572-9C4F-4AD3-B02C-E631D8177B81}"/>
              </a:ext>
            </a:extLst>
          </p:cNvPr>
          <p:cNvSpPr>
            <a:spLocks noGrp="1"/>
          </p:cNvSpPr>
          <p:nvPr>
            <p:ph sz="half" idx="1"/>
          </p:nvPr>
        </p:nvSpPr>
        <p:spPr>
          <a:xfrm>
            <a:off x="762000" y="2279018"/>
            <a:ext cx="5314543" cy="3375920"/>
          </a:xfrm>
        </p:spPr>
        <p:txBody>
          <a:bodyPr vert="horz" lIns="91440" tIns="45720" rIns="91440" bIns="45720" rtlCol="0" anchor="t">
            <a:normAutofit/>
          </a:bodyPr>
          <a:lstStyle/>
          <a:p>
            <a:r>
              <a:rPr lang="en-US" sz="1800"/>
              <a:t>Ampumaurheilukoulu alkaa syys – lokakuussa ja kestää kevääseen tai jopa yli kesän</a:t>
            </a:r>
          </a:p>
          <a:p>
            <a:r>
              <a:rPr lang="en-US" sz="1800"/>
              <a:t>Kokoonnutaan yleisimmin kerran viikossa</a:t>
            </a:r>
          </a:p>
          <a:p>
            <a:r>
              <a:rPr lang="en-US" sz="1800"/>
              <a:t>Ammunta aloitetaan ilma-aseilla ja ensin opetellaan ammunnan perustaidot ja taidon kartuttua mukaan voi ottaa myös ruutiaseen (kesäkaudella)</a:t>
            </a:r>
          </a:p>
          <a:p>
            <a:r>
              <a:rPr lang="en-US" sz="1800"/>
              <a:t>Ammunnan harjoittelu ja kilpailut toteutetaan aina valvojan johdolla</a:t>
            </a:r>
          </a:p>
          <a:p>
            <a:r>
              <a:rPr lang="en-US" sz="1800"/>
              <a:t>Huoltaja (äiti/isä) aina mukana</a:t>
            </a:r>
          </a:p>
          <a:p>
            <a:endParaRPr lang="en-US" sz="1800"/>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Sisällön paikkamerkki 5" descr="Kuva, joka sisältää kohteen henkilö, nainen, seinä, rakennus&#10;&#10;Kuvaus luotu automaattisesti">
            <a:extLst>
              <a:ext uri="{FF2B5EF4-FFF2-40B4-BE49-F238E27FC236}">
                <a16:creationId xmlns:a16="http://schemas.microsoft.com/office/drawing/2014/main" id="{72F8F2BD-3759-481D-890F-D19B40F2C82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9629" r="26137"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pic>
        <p:nvPicPr>
          <p:cNvPr id="9" name="Kuva 8">
            <a:extLst>
              <a:ext uri="{FF2B5EF4-FFF2-40B4-BE49-F238E27FC236}">
                <a16:creationId xmlns:a16="http://schemas.microsoft.com/office/drawing/2014/main" id="{EA9F6237-A73B-4A94-A61D-26C652BC9E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12183"/>
            <a:ext cx="12192001" cy="883916"/>
          </a:xfrm>
          <a:prstGeom prst="rect">
            <a:avLst/>
          </a:prstGeom>
        </p:spPr>
      </p:pic>
    </p:spTree>
    <p:extLst>
      <p:ext uri="{BB962C8B-B14F-4D97-AF65-F5344CB8AC3E}">
        <p14:creationId xmlns:p14="http://schemas.microsoft.com/office/powerpoint/2010/main" val="378604421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FC1B3E4C-E0EA-4D86-8F99-A29D6C895FFF}"/>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Kilpailu ilma-asekivääri</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Sisällön paikkamerkki 4" descr="Kuva, joka sisältää kohteen pistooli, ase&#10;&#10;Kuvaus luotu automaattisesti">
            <a:extLst>
              <a:ext uri="{FF2B5EF4-FFF2-40B4-BE49-F238E27FC236}">
                <a16:creationId xmlns:a16="http://schemas.microsoft.com/office/drawing/2014/main" id="{0CCD83ED-6F9D-43D0-AA00-85338F30C03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20040" y="2574584"/>
            <a:ext cx="11496821" cy="3046657"/>
          </a:xfrm>
          <a:prstGeom prst="rect">
            <a:avLst/>
          </a:prstGeom>
        </p:spPr>
      </p:pic>
      <p:pic>
        <p:nvPicPr>
          <p:cNvPr id="10" name="Kuva 9">
            <a:extLst>
              <a:ext uri="{FF2B5EF4-FFF2-40B4-BE49-F238E27FC236}">
                <a16:creationId xmlns:a16="http://schemas.microsoft.com/office/drawing/2014/main" id="{287AE36B-1AB2-43A7-9988-5B69EEE6E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25435"/>
            <a:ext cx="12192001" cy="883916"/>
          </a:xfrm>
          <a:prstGeom prst="rect">
            <a:avLst/>
          </a:prstGeom>
        </p:spPr>
      </p:pic>
    </p:spTree>
    <p:extLst>
      <p:ext uri="{BB962C8B-B14F-4D97-AF65-F5344CB8AC3E}">
        <p14:creationId xmlns:p14="http://schemas.microsoft.com/office/powerpoint/2010/main" val="1110964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isällön paikkamerkki 5" descr="Lataanpa itse">
            <a:extLst>
              <a:ext uri="{FF2B5EF4-FFF2-40B4-BE49-F238E27FC236}">
                <a16:creationId xmlns:a16="http://schemas.microsoft.com/office/drawing/2014/main" id="{01CF2E9F-F2C1-4AFD-81FB-35654B3CB86B}"/>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17681" b="13930"/>
          <a:stretch/>
        </p:blipFill>
        <p:spPr>
          <a:xfrm>
            <a:off x="20" y="10"/>
            <a:ext cx="12191980" cy="6857990"/>
          </a:xfrm>
          <a:prstGeom prst="rect">
            <a:avLst/>
          </a:prstGeom>
        </p:spPr>
      </p:pic>
      <p:sp>
        <p:nvSpPr>
          <p:cNvPr id="17"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Otsikko 1">
            <a:extLst>
              <a:ext uri="{FF2B5EF4-FFF2-40B4-BE49-F238E27FC236}">
                <a16:creationId xmlns:a16="http://schemas.microsoft.com/office/drawing/2014/main" id="{670321DE-AC66-4E04-BD65-BA4682ACDFE2}"/>
              </a:ext>
            </a:extLst>
          </p:cNvPr>
          <p:cNvSpPr>
            <a:spLocks noGrp="1"/>
          </p:cNvSpPr>
          <p:nvPr>
            <p:ph type="title"/>
          </p:nvPr>
        </p:nvSpPr>
        <p:spPr>
          <a:xfrm>
            <a:off x="8022021" y="3231931"/>
            <a:ext cx="3852041" cy="1834056"/>
          </a:xfrm>
          <a:prstGeom prst="ellipse">
            <a:avLst/>
          </a:prstGeom>
        </p:spPr>
        <p:txBody>
          <a:bodyPr vert="horz" lIns="91440" tIns="45720" rIns="91440" bIns="45720" rtlCol="0" anchor="b">
            <a:normAutofit/>
          </a:bodyPr>
          <a:lstStyle/>
          <a:p>
            <a:pPr algn="ctr"/>
            <a:r>
              <a:rPr lang="en-US" sz="2800"/>
              <a:t>Kivääriammunta</a:t>
            </a:r>
          </a:p>
        </p:txBody>
      </p:sp>
      <p:cxnSp>
        <p:nvCxnSpPr>
          <p:cNvPr id="19" name="Straight Connector 18">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10" name="Kuva 9">
            <a:extLst>
              <a:ext uri="{FF2B5EF4-FFF2-40B4-BE49-F238E27FC236}">
                <a16:creationId xmlns:a16="http://schemas.microsoft.com/office/drawing/2014/main" id="{8D780DEA-2318-4209-8871-AFC9335F4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12183"/>
            <a:ext cx="12192001" cy="883916"/>
          </a:xfrm>
          <a:prstGeom prst="rect">
            <a:avLst/>
          </a:prstGeom>
        </p:spPr>
      </p:pic>
    </p:spTree>
    <p:extLst>
      <p:ext uri="{BB962C8B-B14F-4D97-AF65-F5344CB8AC3E}">
        <p14:creationId xmlns:p14="http://schemas.microsoft.com/office/powerpoint/2010/main" val="202761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BD83A19-EC3E-4A15-A13A-FA26CCD85F8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Kilpailu ilmapistooli</a:t>
            </a:r>
          </a:p>
        </p:txBody>
      </p:sp>
      <p:pic>
        <p:nvPicPr>
          <p:cNvPr id="4" name="Sisällön paikkamerkki 5">
            <a:extLst>
              <a:ext uri="{FF2B5EF4-FFF2-40B4-BE49-F238E27FC236}">
                <a16:creationId xmlns:a16="http://schemas.microsoft.com/office/drawing/2014/main" id="{373EBDF9-1F16-41CE-BE80-A8738793B32D}"/>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643467" y="2106957"/>
            <a:ext cx="10905066" cy="3530738"/>
          </a:xfrm>
          <a:prstGeom prst="rect">
            <a:avLst/>
          </a:prstGeom>
        </p:spPr>
      </p:pic>
      <p:pic>
        <p:nvPicPr>
          <p:cNvPr id="6" name="Kuva 5">
            <a:extLst>
              <a:ext uri="{FF2B5EF4-FFF2-40B4-BE49-F238E27FC236}">
                <a16:creationId xmlns:a16="http://schemas.microsoft.com/office/drawing/2014/main" id="{22C47ADC-D7AE-498C-93A0-838D83746F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12183"/>
            <a:ext cx="12192001" cy="883916"/>
          </a:xfrm>
          <a:prstGeom prst="rect">
            <a:avLst/>
          </a:prstGeom>
        </p:spPr>
      </p:pic>
    </p:spTree>
    <p:extLst>
      <p:ext uri="{BB962C8B-B14F-4D97-AF65-F5344CB8AC3E}">
        <p14:creationId xmlns:p14="http://schemas.microsoft.com/office/powerpoint/2010/main" val="383776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isällön paikkamerkki 5" descr="Kolmipistetuki">
            <a:extLst>
              <a:ext uri="{FF2B5EF4-FFF2-40B4-BE49-F238E27FC236}">
                <a16:creationId xmlns:a16="http://schemas.microsoft.com/office/drawing/2014/main" id="{1D68E512-CAAF-4450-81B0-D6BCE6178E3B}"/>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11906" b="13343"/>
          <a:stretch/>
        </p:blipFill>
        <p:spPr>
          <a:xfrm>
            <a:off x="20" y="10"/>
            <a:ext cx="12191980" cy="6857990"/>
          </a:xfrm>
          <a:prstGeom prst="rect">
            <a:avLst/>
          </a:prstGeom>
        </p:spPr>
      </p:pic>
      <p:sp>
        <p:nvSpPr>
          <p:cNvPr id="2" name="Otsikko 1">
            <a:extLst>
              <a:ext uri="{FF2B5EF4-FFF2-40B4-BE49-F238E27FC236}">
                <a16:creationId xmlns:a16="http://schemas.microsoft.com/office/drawing/2014/main" id="{0928A356-6042-4A8F-8576-328E500699F5}"/>
              </a:ext>
            </a:extLst>
          </p:cNvPr>
          <p:cNvSpPr>
            <a:spLocks noGrp="1"/>
          </p:cNvSpPr>
          <p:nvPr>
            <p:ph type="title"/>
          </p:nvPr>
        </p:nvSpPr>
        <p:spPr>
          <a:xfrm>
            <a:off x="640080" y="640080"/>
            <a:ext cx="2752354" cy="2709275"/>
          </a:xfrm>
          <a:prstGeom prst="ellipse">
            <a:avLst/>
          </a:prstGeom>
          <a:solidFill>
            <a:srgbClr val="231815"/>
          </a:solidFill>
          <a:ln w="174625" cmpd="thinThick">
            <a:solidFill>
              <a:srgbClr val="231815"/>
            </a:solidFill>
          </a:ln>
        </p:spPr>
        <p:txBody>
          <a:bodyPr vert="horz" lIns="91440" tIns="45720" rIns="91440" bIns="45720" rtlCol="0" anchor="ctr">
            <a:normAutofit/>
          </a:bodyPr>
          <a:lstStyle/>
          <a:p>
            <a:pPr algn="ctr"/>
            <a:r>
              <a:rPr lang="en-US" sz="1800">
                <a:solidFill>
                  <a:srgbClr val="FFFFFF"/>
                </a:solidFill>
              </a:rPr>
              <a:t>Pistooliammunta</a:t>
            </a:r>
          </a:p>
        </p:txBody>
      </p:sp>
      <p:pic>
        <p:nvPicPr>
          <p:cNvPr id="5" name="Kuva 4">
            <a:extLst>
              <a:ext uri="{FF2B5EF4-FFF2-40B4-BE49-F238E27FC236}">
                <a16:creationId xmlns:a16="http://schemas.microsoft.com/office/drawing/2014/main" id="{204BF970-1D2C-4D0E-A0C1-F90A4EF87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12183"/>
            <a:ext cx="12192001" cy="883916"/>
          </a:xfrm>
          <a:prstGeom prst="rect">
            <a:avLst/>
          </a:prstGeom>
        </p:spPr>
      </p:pic>
    </p:spTree>
    <p:extLst>
      <p:ext uri="{BB962C8B-B14F-4D97-AF65-F5344CB8AC3E}">
        <p14:creationId xmlns:p14="http://schemas.microsoft.com/office/powerpoint/2010/main" val="47140859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CA659819-9A6F-40E1-8AB3-4D6918987A06}"/>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dirty="0" err="1"/>
              <a:t>Turvallisuus</a:t>
            </a:r>
            <a:endParaRPr lang="en-US" dirty="0"/>
          </a:p>
        </p:txBody>
      </p:sp>
      <p:sp>
        <p:nvSpPr>
          <p:cNvPr id="6" name="Sisällön paikkamerkki 5">
            <a:extLst>
              <a:ext uri="{FF2B5EF4-FFF2-40B4-BE49-F238E27FC236}">
                <a16:creationId xmlns:a16="http://schemas.microsoft.com/office/drawing/2014/main" id="{FC0FB727-4DD4-45F9-8C77-6FECAF2221E9}"/>
              </a:ext>
            </a:extLst>
          </p:cNvPr>
          <p:cNvSpPr>
            <a:spLocks noGrp="1"/>
          </p:cNvSpPr>
          <p:nvPr>
            <p:ph sz="half" idx="2"/>
          </p:nvPr>
        </p:nvSpPr>
        <p:spPr>
          <a:xfrm>
            <a:off x="838200" y="1690688"/>
            <a:ext cx="5015484" cy="4351338"/>
          </a:xfrm>
        </p:spPr>
        <p:txBody>
          <a:bodyPr vert="horz" lIns="91440" tIns="45720" rIns="91440" bIns="45720" rtlCol="0">
            <a:normAutofit/>
          </a:bodyPr>
          <a:lstStyle/>
          <a:p>
            <a:r>
              <a:rPr lang="en-US" sz="1700" dirty="0" err="1"/>
              <a:t>Ammunta</a:t>
            </a:r>
            <a:r>
              <a:rPr lang="en-US" sz="1700" dirty="0"/>
              <a:t> on </a:t>
            </a:r>
            <a:r>
              <a:rPr lang="en-US" sz="1700" dirty="0" err="1"/>
              <a:t>sallittu</a:t>
            </a:r>
            <a:r>
              <a:rPr lang="en-US" sz="1700" dirty="0"/>
              <a:t> vain </a:t>
            </a:r>
            <a:r>
              <a:rPr lang="en-US" sz="1700" dirty="0" err="1"/>
              <a:t>ampumaradalla</a:t>
            </a:r>
            <a:endParaRPr lang="en-US" sz="1700" dirty="0"/>
          </a:p>
          <a:p>
            <a:r>
              <a:rPr lang="en-US" sz="1700" dirty="0" err="1"/>
              <a:t>Älä</a:t>
            </a:r>
            <a:r>
              <a:rPr lang="en-US" sz="1700" dirty="0"/>
              <a:t> </a:t>
            </a:r>
            <a:r>
              <a:rPr lang="en-US" sz="1700" dirty="0" err="1"/>
              <a:t>koskaan</a:t>
            </a:r>
            <a:r>
              <a:rPr lang="en-US" sz="1700" dirty="0"/>
              <a:t> </a:t>
            </a:r>
            <a:r>
              <a:rPr lang="en-US" sz="1700" dirty="0" err="1"/>
              <a:t>osoita</a:t>
            </a:r>
            <a:r>
              <a:rPr lang="en-US" sz="1700" dirty="0"/>
              <a:t> </a:t>
            </a:r>
            <a:r>
              <a:rPr lang="en-US" sz="1700" dirty="0" err="1"/>
              <a:t>aseella</a:t>
            </a:r>
            <a:r>
              <a:rPr lang="en-US" sz="1700" dirty="0"/>
              <a:t> </a:t>
            </a:r>
            <a:r>
              <a:rPr lang="en-US" sz="1700" dirty="0" err="1"/>
              <a:t>toista</a:t>
            </a:r>
            <a:r>
              <a:rPr lang="en-US" sz="1700" dirty="0"/>
              <a:t> </a:t>
            </a:r>
            <a:r>
              <a:rPr lang="en-US" sz="1700" dirty="0" err="1"/>
              <a:t>ihmistä</a:t>
            </a:r>
            <a:endParaRPr lang="en-US" sz="1700" dirty="0"/>
          </a:p>
          <a:p>
            <a:r>
              <a:rPr lang="en-US" sz="1700" dirty="0" err="1"/>
              <a:t>Varmista</a:t>
            </a:r>
            <a:r>
              <a:rPr lang="en-US" sz="1700" dirty="0"/>
              <a:t> </a:t>
            </a:r>
            <a:r>
              <a:rPr lang="en-US" sz="1700" dirty="0" err="1"/>
              <a:t>ettei</a:t>
            </a:r>
            <a:r>
              <a:rPr lang="en-US" sz="1700" dirty="0"/>
              <a:t> </a:t>
            </a:r>
            <a:r>
              <a:rPr lang="en-US" sz="1700" dirty="0" err="1"/>
              <a:t>kukaan</a:t>
            </a:r>
            <a:r>
              <a:rPr lang="en-US" sz="1700" dirty="0"/>
              <a:t> ole </a:t>
            </a:r>
            <a:r>
              <a:rPr lang="en-US" sz="1700" dirty="0" err="1"/>
              <a:t>ampumalinjalla</a:t>
            </a:r>
            <a:endParaRPr lang="en-US" sz="1700" dirty="0"/>
          </a:p>
          <a:p>
            <a:r>
              <a:rPr lang="en-US" sz="1700" dirty="0" err="1"/>
              <a:t>Suuntaa</a:t>
            </a:r>
            <a:r>
              <a:rPr lang="en-US" sz="1700" dirty="0"/>
              <a:t> </a:t>
            </a:r>
            <a:r>
              <a:rPr lang="en-US" sz="1700" dirty="0" err="1"/>
              <a:t>ase</a:t>
            </a:r>
            <a:r>
              <a:rPr lang="en-US" sz="1700" dirty="0"/>
              <a:t> vain </a:t>
            </a:r>
            <a:r>
              <a:rPr lang="en-US" sz="1700" dirty="0" err="1"/>
              <a:t>taulua</a:t>
            </a:r>
            <a:r>
              <a:rPr lang="en-US" sz="1700" dirty="0"/>
              <a:t> </a:t>
            </a:r>
            <a:r>
              <a:rPr lang="en-US" sz="1700" dirty="0" err="1"/>
              <a:t>kohti</a:t>
            </a:r>
            <a:endParaRPr lang="en-US" sz="1700" dirty="0"/>
          </a:p>
          <a:p>
            <a:r>
              <a:rPr lang="en-US" sz="1700" dirty="0" err="1"/>
              <a:t>Käsittele</a:t>
            </a:r>
            <a:r>
              <a:rPr lang="en-US" sz="1700" dirty="0"/>
              <a:t> </a:t>
            </a:r>
            <a:r>
              <a:rPr lang="en-US" sz="1700" dirty="0" err="1"/>
              <a:t>tyhjääkin</a:t>
            </a:r>
            <a:r>
              <a:rPr lang="en-US" sz="1700" dirty="0"/>
              <a:t> </a:t>
            </a:r>
            <a:r>
              <a:rPr lang="en-US" sz="1700" dirty="0" err="1"/>
              <a:t>asetta</a:t>
            </a:r>
            <a:r>
              <a:rPr lang="en-US" sz="1700" dirty="0"/>
              <a:t> </a:t>
            </a:r>
            <a:r>
              <a:rPr lang="en-US" sz="1700" dirty="0" err="1"/>
              <a:t>kuin</a:t>
            </a:r>
            <a:r>
              <a:rPr lang="en-US" sz="1700" dirty="0"/>
              <a:t> se </a:t>
            </a:r>
            <a:r>
              <a:rPr lang="en-US" sz="1700" dirty="0" err="1"/>
              <a:t>olisi</a:t>
            </a:r>
            <a:r>
              <a:rPr lang="en-US" sz="1700" dirty="0"/>
              <a:t> </a:t>
            </a:r>
            <a:r>
              <a:rPr lang="en-US" sz="1700" dirty="0" err="1"/>
              <a:t>ladattu</a:t>
            </a:r>
            <a:endParaRPr lang="en-US" sz="1700" dirty="0"/>
          </a:p>
          <a:p>
            <a:r>
              <a:rPr lang="en-US" sz="1700" dirty="0" err="1"/>
              <a:t>Asetta</a:t>
            </a:r>
            <a:r>
              <a:rPr lang="en-US" sz="1700" dirty="0"/>
              <a:t> on </a:t>
            </a:r>
            <a:r>
              <a:rPr lang="en-US" sz="1700" dirty="0" err="1"/>
              <a:t>aina</a:t>
            </a:r>
            <a:r>
              <a:rPr lang="en-US" sz="1700" dirty="0"/>
              <a:t> </a:t>
            </a:r>
            <a:r>
              <a:rPr lang="en-US" sz="1700" dirty="0" err="1"/>
              <a:t>kuljetettava</a:t>
            </a:r>
            <a:r>
              <a:rPr lang="en-US" sz="1700" dirty="0"/>
              <a:t> </a:t>
            </a:r>
            <a:r>
              <a:rPr lang="en-US" sz="1700" dirty="0" err="1"/>
              <a:t>suojakotelossa</a:t>
            </a:r>
            <a:endParaRPr lang="en-US" sz="1700" dirty="0"/>
          </a:p>
          <a:p>
            <a:r>
              <a:rPr lang="en-US" sz="1700" dirty="0" err="1"/>
              <a:t>Säilytä</a:t>
            </a:r>
            <a:r>
              <a:rPr lang="en-US" sz="1700" dirty="0"/>
              <a:t> </a:t>
            </a:r>
            <a:r>
              <a:rPr lang="en-US" sz="1700" dirty="0" err="1"/>
              <a:t>aseesi</a:t>
            </a:r>
            <a:r>
              <a:rPr lang="en-US" sz="1700" dirty="0"/>
              <a:t> </a:t>
            </a:r>
            <a:r>
              <a:rPr lang="en-US" sz="1700" dirty="0" err="1"/>
              <a:t>aina</a:t>
            </a:r>
            <a:r>
              <a:rPr lang="en-US" sz="1700" dirty="0"/>
              <a:t> </a:t>
            </a:r>
            <a:r>
              <a:rPr lang="en-US" sz="1700" dirty="0" err="1"/>
              <a:t>lukitussa</a:t>
            </a:r>
            <a:r>
              <a:rPr lang="en-US" sz="1700" dirty="0"/>
              <a:t> </a:t>
            </a:r>
            <a:r>
              <a:rPr lang="en-US" sz="1700" dirty="0" err="1"/>
              <a:t>paikassa</a:t>
            </a:r>
            <a:endParaRPr lang="en-US" sz="1700" dirty="0"/>
          </a:p>
          <a:p>
            <a:r>
              <a:rPr lang="en-US" sz="1700" dirty="0" err="1"/>
              <a:t>Kaikkien</a:t>
            </a:r>
            <a:r>
              <a:rPr lang="en-US" sz="1700" dirty="0"/>
              <a:t> </a:t>
            </a:r>
            <a:r>
              <a:rPr lang="en-US" sz="1700" dirty="0" err="1"/>
              <a:t>radalla</a:t>
            </a:r>
            <a:r>
              <a:rPr lang="en-US" sz="1700" dirty="0"/>
              <a:t> </a:t>
            </a:r>
            <a:r>
              <a:rPr lang="en-US" sz="1700" dirty="0" err="1"/>
              <a:t>kävijöiden</a:t>
            </a:r>
            <a:r>
              <a:rPr lang="en-US" sz="1700" dirty="0"/>
              <a:t> on </a:t>
            </a:r>
            <a:r>
              <a:rPr lang="en-US" sz="1700" dirty="0" err="1"/>
              <a:t>tutustuttava</a:t>
            </a:r>
            <a:r>
              <a:rPr lang="en-US" sz="1700" dirty="0"/>
              <a:t> </a:t>
            </a:r>
            <a:r>
              <a:rPr lang="en-US" sz="1700" dirty="0" err="1"/>
              <a:t>radan</a:t>
            </a:r>
            <a:r>
              <a:rPr lang="en-US" sz="1700" dirty="0"/>
              <a:t> </a:t>
            </a:r>
            <a:r>
              <a:rPr lang="en-US" sz="1700" dirty="0" err="1"/>
              <a:t>turvallisuussääntöihin</a:t>
            </a:r>
            <a:endParaRPr lang="en-US" sz="1700" dirty="0"/>
          </a:p>
          <a:p>
            <a:r>
              <a:rPr lang="en-US" sz="1700" dirty="0" err="1"/>
              <a:t>Käytä</a:t>
            </a:r>
            <a:r>
              <a:rPr lang="en-US" sz="1700" dirty="0"/>
              <a:t> </a:t>
            </a:r>
            <a:r>
              <a:rPr lang="en-US" sz="1700" dirty="0" err="1"/>
              <a:t>aina</a:t>
            </a:r>
            <a:r>
              <a:rPr lang="en-US" sz="1700" dirty="0"/>
              <a:t> </a:t>
            </a:r>
            <a:r>
              <a:rPr lang="en-US" sz="1700" dirty="0" err="1"/>
              <a:t>radalla</a:t>
            </a:r>
            <a:r>
              <a:rPr lang="en-US" sz="1700" dirty="0"/>
              <a:t> </a:t>
            </a:r>
            <a:r>
              <a:rPr lang="en-US" sz="1700" dirty="0" err="1"/>
              <a:t>kuulosuojaimia</a:t>
            </a:r>
            <a:r>
              <a:rPr lang="en-US" sz="1700" dirty="0"/>
              <a:t> ja </a:t>
            </a:r>
            <a:r>
              <a:rPr lang="en-US" sz="1700" dirty="0" err="1"/>
              <a:t>suojalaseja</a:t>
            </a:r>
            <a:endParaRPr lang="en-US" sz="1700" dirty="0"/>
          </a:p>
          <a:p>
            <a:r>
              <a:rPr lang="en-US" sz="1700" dirty="0" err="1"/>
              <a:t>Ampuja</a:t>
            </a:r>
            <a:r>
              <a:rPr lang="en-US" sz="1700" dirty="0"/>
              <a:t> </a:t>
            </a:r>
            <a:r>
              <a:rPr lang="en-US" sz="1700" dirty="0" err="1"/>
              <a:t>ei</a:t>
            </a:r>
            <a:r>
              <a:rPr lang="en-US" sz="1700" dirty="0"/>
              <a:t> </a:t>
            </a:r>
            <a:r>
              <a:rPr lang="en-US" sz="1700" dirty="0" err="1"/>
              <a:t>saa</a:t>
            </a:r>
            <a:r>
              <a:rPr lang="en-US" sz="1700" dirty="0"/>
              <a:t> </a:t>
            </a:r>
            <a:r>
              <a:rPr lang="en-US" sz="1700" dirty="0" err="1"/>
              <a:t>leuhkia</a:t>
            </a:r>
            <a:r>
              <a:rPr lang="en-US" sz="1700" dirty="0"/>
              <a:t> </a:t>
            </a:r>
            <a:r>
              <a:rPr lang="en-US" sz="1700" dirty="0" err="1"/>
              <a:t>omilla</a:t>
            </a:r>
            <a:r>
              <a:rPr lang="en-US" sz="1700" dirty="0"/>
              <a:t> </a:t>
            </a:r>
            <a:r>
              <a:rPr lang="en-US" sz="1700" dirty="0" err="1"/>
              <a:t>aseillaan</a:t>
            </a:r>
            <a:r>
              <a:rPr lang="en-US" sz="1700" dirty="0"/>
              <a:t>, </a:t>
            </a:r>
            <a:r>
              <a:rPr lang="en-US" sz="1700" dirty="0" err="1"/>
              <a:t>patruunoillaan</a:t>
            </a:r>
            <a:r>
              <a:rPr lang="en-US" sz="1700" dirty="0"/>
              <a:t> </a:t>
            </a:r>
            <a:r>
              <a:rPr lang="en-US" sz="1700" dirty="0" err="1"/>
              <a:t>eikä</a:t>
            </a:r>
            <a:r>
              <a:rPr lang="en-US" sz="1700" dirty="0"/>
              <a:t> </a:t>
            </a:r>
            <a:r>
              <a:rPr lang="en-US" sz="1700" dirty="0" err="1"/>
              <a:t>varusteillaan</a:t>
            </a:r>
            <a:endParaRPr lang="en-US" sz="1700" dirty="0"/>
          </a:p>
          <a:p>
            <a:endParaRPr lang="en-US" sz="1700" dirty="0"/>
          </a:p>
        </p:txBody>
      </p:sp>
      <p:pic>
        <p:nvPicPr>
          <p:cNvPr id="7" name="Picture 3" descr="C:\Users\rainer.hirvonen\AppData\Local\Microsoft\Windows\Temporary Internet Files\Content.Outlook\CJW3FSXO\Kuulo (3).jpg">
            <a:extLst>
              <a:ext uri="{FF2B5EF4-FFF2-40B4-BE49-F238E27FC236}">
                <a16:creationId xmlns:a16="http://schemas.microsoft.com/office/drawing/2014/main" id="{81E6A9A4-4860-493D-A583-4F3A865CFF8A}"/>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1699" r="-1" b="6019"/>
          <a:stretch/>
        </p:blipFill>
        <p:spPr bwMode="auto">
          <a:xfrm>
            <a:off x="6338318" y="1467401"/>
            <a:ext cx="5074070" cy="42726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uva 7">
            <a:extLst>
              <a:ext uri="{FF2B5EF4-FFF2-40B4-BE49-F238E27FC236}">
                <a16:creationId xmlns:a16="http://schemas.microsoft.com/office/drawing/2014/main" id="{60412786-4A98-45F4-A442-0EBD28BCCD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12183"/>
            <a:ext cx="12192001" cy="883916"/>
          </a:xfrm>
          <a:prstGeom prst="rect">
            <a:avLst/>
          </a:prstGeom>
        </p:spPr>
      </p:pic>
    </p:spTree>
    <p:extLst>
      <p:ext uri="{BB962C8B-B14F-4D97-AF65-F5344CB8AC3E}">
        <p14:creationId xmlns:p14="http://schemas.microsoft.com/office/powerpoint/2010/main" val="570413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4">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Otsikko 1">
            <a:extLst>
              <a:ext uri="{FF2B5EF4-FFF2-40B4-BE49-F238E27FC236}">
                <a16:creationId xmlns:a16="http://schemas.microsoft.com/office/drawing/2014/main" id="{BCE8CB7D-D525-4B46-874A-032EDBDC3F30}"/>
              </a:ext>
            </a:extLst>
          </p:cNvPr>
          <p:cNvSpPr>
            <a:spLocks noGrp="1"/>
          </p:cNvSpPr>
          <p:nvPr>
            <p:ph type="title"/>
          </p:nvPr>
        </p:nvSpPr>
        <p:spPr>
          <a:xfrm>
            <a:off x="849074" y="2912522"/>
            <a:ext cx="4805996" cy="1297115"/>
          </a:xfrm>
        </p:spPr>
        <p:txBody>
          <a:bodyPr vert="horz" lIns="91440" tIns="45720" rIns="91440" bIns="45720" rtlCol="0" anchor="t">
            <a:normAutofit/>
          </a:bodyPr>
          <a:lstStyle/>
          <a:p>
            <a:r>
              <a:rPr lang="en-US" kern="1200" dirty="0" err="1">
                <a:solidFill>
                  <a:srgbClr val="000000"/>
                </a:solidFill>
                <a:latin typeface="+mj-lt"/>
                <a:ea typeface="+mj-ea"/>
                <a:cs typeface="+mj-cs"/>
              </a:rPr>
              <a:t>Kultahippupassi</a:t>
            </a:r>
            <a:endParaRPr lang="en-US" kern="1200" dirty="0">
              <a:solidFill>
                <a:srgbClr val="000000"/>
              </a:solidFill>
              <a:latin typeface="+mj-lt"/>
              <a:ea typeface="+mj-ea"/>
              <a:cs typeface="+mj-cs"/>
            </a:endParaRPr>
          </a:p>
        </p:txBody>
      </p:sp>
      <p:sp>
        <p:nvSpPr>
          <p:cNvPr id="39"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Kuva 23">
            <a:extLst>
              <a:ext uri="{FF2B5EF4-FFF2-40B4-BE49-F238E27FC236}">
                <a16:creationId xmlns:a16="http://schemas.microsoft.com/office/drawing/2014/main" id="{6C65A532-E316-4C3F-AA77-AEDBFF8B62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12183"/>
            <a:ext cx="12192001" cy="883916"/>
          </a:xfrm>
          <a:prstGeom prst="rect">
            <a:avLst/>
          </a:prstGeom>
        </p:spPr>
      </p:pic>
      <p:pic>
        <p:nvPicPr>
          <p:cNvPr id="5" name="Sisällön paikkamerkki 4">
            <a:extLst>
              <a:ext uri="{FF2B5EF4-FFF2-40B4-BE49-F238E27FC236}">
                <a16:creationId xmlns:a16="http://schemas.microsoft.com/office/drawing/2014/main" id="{D2C81D7E-A395-48A0-84FC-B9D394AAF6BD}"/>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p:blipFill>
        <p:spPr>
          <a:xfrm>
            <a:off x="7927100" y="1259656"/>
            <a:ext cx="3265608" cy="4706482"/>
          </a:xfrm>
          <a:prstGeom prst="rect">
            <a:avLst/>
          </a:prstGeom>
        </p:spPr>
      </p:pic>
    </p:spTree>
    <p:extLst>
      <p:ext uri="{BB962C8B-B14F-4D97-AF65-F5344CB8AC3E}">
        <p14:creationId xmlns:p14="http://schemas.microsoft.com/office/powerpoint/2010/main" val="1327628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C88BC58-9294-47AE-AC22-FFB26C145D6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Pete Patruuna sovellus</a:t>
            </a:r>
          </a:p>
        </p:txBody>
      </p:sp>
      <p:pic>
        <p:nvPicPr>
          <p:cNvPr id="1032" name="Picture 2" descr="Kuvahaun tulos haulle kultahippupassi">
            <a:extLst>
              <a:ext uri="{FF2B5EF4-FFF2-40B4-BE49-F238E27FC236}">
                <a16:creationId xmlns:a16="http://schemas.microsoft.com/office/drawing/2014/main" id="{05480BEB-DEDE-4870-A335-5E94F72B0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760" y="965200"/>
            <a:ext cx="2614527" cy="4357545"/>
          </a:xfrm>
          <a:prstGeom prst="rect">
            <a:avLst/>
          </a:prstGeom>
          <a:noFill/>
          <a:extLst>
            <a:ext uri="{909E8E84-426E-40DD-AFC4-6F175D3DCCD1}">
              <a14:hiddenFill xmlns:a14="http://schemas.microsoft.com/office/drawing/2010/main">
                <a:solidFill>
                  <a:srgbClr val="FFFFFF"/>
                </a:solidFill>
              </a14:hiddenFill>
            </a:ext>
          </a:extLst>
        </p:spPr>
      </p:pic>
      <p:pic>
        <p:nvPicPr>
          <p:cNvPr id="16" name="Kuva 15">
            <a:extLst>
              <a:ext uri="{FF2B5EF4-FFF2-40B4-BE49-F238E27FC236}">
                <a16:creationId xmlns:a16="http://schemas.microsoft.com/office/drawing/2014/main" id="{770810D5-E039-4254-9EB4-5819F6853B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12183"/>
            <a:ext cx="12192001" cy="883916"/>
          </a:xfrm>
          <a:prstGeom prst="rect">
            <a:avLst/>
          </a:prstGeom>
        </p:spPr>
      </p:pic>
    </p:spTree>
    <p:extLst>
      <p:ext uri="{BB962C8B-B14F-4D97-AF65-F5344CB8AC3E}">
        <p14:creationId xmlns:p14="http://schemas.microsoft.com/office/powerpoint/2010/main" val="491686595"/>
      </p:ext>
    </p:extLst>
  </p:cSld>
  <p:clrMapOvr>
    <a:masterClrMapping/>
  </p:clrMapOvr>
</p:sld>
</file>

<file path=ppt/theme/theme1.xml><?xml version="1.0" encoding="utf-8"?>
<a:theme xmlns:a="http://schemas.openxmlformats.org/drawingml/2006/main" name="Office-teema">
  <a:themeElements>
    <a:clrScheme name="SAL">
      <a:dk1>
        <a:srgbClr val="0E3754"/>
      </a:dk1>
      <a:lt1>
        <a:sysClr val="window" lastClr="FFFFFF"/>
      </a:lt1>
      <a:dk2>
        <a:srgbClr val="0E3754"/>
      </a:dk2>
      <a:lt2>
        <a:srgbClr val="F2F2F2"/>
      </a:lt2>
      <a:accent1>
        <a:srgbClr val="5FACE3"/>
      </a:accent1>
      <a:accent2>
        <a:srgbClr val="FF9900"/>
      </a:accent2>
      <a:accent3>
        <a:srgbClr val="36AFCE"/>
      </a:accent3>
      <a:accent4>
        <a:srgbClr val="1D6FA9"/>
      </a:accent4>
      <a:accent5>
        <a:srgbClr val="86CFE1"/>
      </a:accent5>
      <a:accent6>
        <a:srgbClr val="FF9900"/>
      </a:accent6>
      <a:hlink>
        <a:srgbClr val="0563C1"/>
      </a:hlink>
      <a:folHlink>
        <a:srgbClr val="0070C0"/>
      </a:folHlink>
    </a:clrScheme>
    <a:fontScheme name="SAL fontit">
      <a:majorFont>
        <a:latin typeface="Myanmar Text"/>
        <a:ea typeface=""/>
        <a:cs typeface=""/>
      </a:majorFont>
      <a:minorFont>
        <a:latin typeface="Myanmar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ema">
  <a:themeElements>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1664</Words>
  <Application>Microsoft Office PowerPoint</Application>
  <PresentationFormat>Laajakuva</PresentationFormat>
  <Paragraphs>117</Paragraphs>
  <Slides>18</Slides>
  <Notes>13</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18</vt:i4>
      </vt:variant>
    </vt:vector>
  </HeadingPairs>
  <TitlesOfParts>
    <vt:vector size="24" baseType="lpstr">
      <vt:lpstr>Arial</vt:lpstr>
      <vt:lpstr>Calibri</vt:lpstr>
      <vt:lpstr>Calibri Light</vt:lpstr>
      <vt:lpstr>Myanmar Text</vt:lpstr>
      <vt:lpstr>Office-teema</vt:lpstr>
      <vt:lpstr>1_Office-teema</vt:lpstr>
      <vt:lpstr>Ampumaurheilukoulu</vt:lpstr>
      <vt:lpstr>Ampumaurheilukoulusta kaikki alkaa</vt:lpstr>
      <vt:lpstr>Kilpailu ilma-asekivääri</vt:lpstr>
      <vt:lpstr>Kivääriammunta</vt:lpstr>
      <vt:lpstr>Kilpailu ilmapistooli</vt:lpstr>
      <vt:lpstr>Pistooliammunta</vt:lpstr>
      <vt:lpstr>Turvallisuus</vt:lpstr>
      <vt:lpstr>Kultahippupassi</vt:lpstr>
      <vt:lpstr>Pete Patruuna sovellus</vt:lpstr>
      <vt:lpstr>Ilma-aseampumakortti</vt:lpstr>
      <vt:lpstr>Ilma-asekortti</vt:lpstr>
      <vt:lpstr>Vakuutusturva</vt:lpstr>
      <vt:lpstr>Ampumaurheilukoulusta reppu täyteen!</vt:lpstr>
      <vt:lpstr>Harjoittelun monipuolisuus</vt:lpstr>
      <vt:lpstr>Ryhmässä yhdessä harjoitellen</vt:lpstr>
      <vt:lpstr>Hyvän urheilun edellytykset /  lasten urheilu</vt:lpstr>
      <vt:lpstr>Ampumaurheilukoulun oheismateriaaleja</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Ampumaurheilukoulu</dc:title>
  <dc:creator>Timo Rautio SAL</dc:creator>
  <cp:lastModifiedBy>Timo Rautio</cp:lastModifiedBy>
  <cp:revision>1</cp:revision>
  <dcterms:created xsi:type="dcterms:W3CDTF">2019-03-07T14:28:16Z</dcterms:created>
  <dcterms:modified xsi:type="dcterms:W3CDTF">2021-10-29T10:47:19Z</dcterms:modified>
</cp:coreProperties>
</file>